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a" ContentType="audio/x-ms-wma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369" r:id="rId2"/>
    <p:sldId id="558" r:id="rId3"/>
    <p:sldId id="559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7" r:id="rId26"/>
    <p:sldId id="598" r:id="rId27"/>
    <p:sldId id="599" r:id="rId28"/>
    <p:sldId id="600" r:id="rId29"/>
    <p:sldId id="601" r:id="rId30"/>
    <p:sldId id="603" r:id="rId31"/>
    <p:sldId id="604" r:id="rId32"/>
    <p:sldId id="605" r:id="rId33"/>
    <p:sldId id="606" r:id="rId34"/>
    <p:sldId id="607" r:id="rId35"/>
    <p:sldId id="608" r:id="rId36"/>
    <p:sldId id="609" r:id="rId37"/>
    <p:sldId id="610" r:id="rId38"/>
    <p:sldId id="611" r:id="rId39"/>
    <p:sldId id="612" r:id="rId40"/>
    <p:sldId id="613" r:id="rId41"/>
    <p:sldId id="614" r:id="rId42"/>
    <p:sldId id="615" r:id="rId43"/>
    <p:sldId id="684" r:id="rId44"/>
    <p:sldId id="617" r:id="rId45"/>
    <p:sldId id="618" r:id="rId46"/>
    <p:sldId id="619" r:id="rId47"/>
    <p:sldId id="620" r:id="rId48"/>
    <p:sldId id="621" r:id="rId49"/>
    <p:sldId id="622" r:id="rId50"/>
    <p:sldId id="623" r:id="rId51"/>
    <p:sldId id="624" r:id="rId52"/>
    <p:sldId id="625" r:id="rId53"/>
    <p:sldId id="626" r:id="rId54"/>
    <p:sldId id="627" r:id="rId55"/>
    <p:sldId id="628" r:id="rId56"/>
    <p:sldId id="629" r:id="rId57"/>
    <p:sldId id="630" r:id="rId58"/>
    <p:sldId id="631" r:id="rId59"/>
    <p:sldId id="632" r:id="rId60"/>
    <p:sldId id="633" r:id="rId61"/>
    <p:sldId id="634" r:id="rId62"/>
    <p:sldId id="635" r:id="rId63"/>
    <p:sldId id="636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  <p:sldId id="645" r:id="rId73"/>
    <p:sldId id="685" r:id="rId74"/>
    <p:sldId id="647" r:id="rId75"/>
    <p:sldId id="648" r:id="rId76"/>
    <p:sldId id="649" r:id="rId77"/>
    <p:sldId id="650" r:id="rId78"/>
    <p:sldId id="651" r:id="rId79"/>
    <p:sldId id="652" r:id="rId80"/>
    <p:sldId id="653" r:id="rId81"/>
    <p:sldId id="654" r:id="rId82"/>
    <p:sldId id="655" r:id="rId83"/>
    <p:sldId id="656" r:id="rId84"/>
    <p:sldId id="657" r:id="rId85"/>
    <p:sldId id="658" r:id="rId86"/>
    <p:sldId id="659" r:id="rId87"/>
    <p:sldId id="660" r:id="rId88"/>
    <p:sldId id="661" r:id="rId89"/>
    <p:sldId id="662" r:id="rId90"/>
    <p:sldId id="686" r:id="rId91"/>
    <p:sldId id="664" r:id="rId92"/>
    <p:sldId id="665" r:id="rId93"/>
    <p:sldId id="666" r:id="rId94"/>
    <p:sldId id="667" r:id="rId95"/>
    <p:sldId id="668" r:id="rId96"/>
    <p:sldId id="669" r:id="rId97"/>
    <p:sldId id="670" r:id="rId98"/>
    <p:sldId id="671" r:id="rId99"/>
    <p:sldId id="672" r:id="rId100"/>
    <p:sldId id="673" r:id="rId101"/>
    <p:sldId id="674" r:id="rId102"/>
    <p:sldId id="676" r:id="rId103"/>
    <p:sldId id="677" r:id="rId104"/>
    <p:sldId id="678" r:id="rId105"/>
    <p:sldId id="679" r:id="rId106"/>
    <p:sldId id="680" r:id="rId107"/>
    <p:sldId id="681" r:id="rId108"/>
    <p:sldId id="682" r:id="rId109"/>
    <p:sldId id="683" r:id="rId110"/>
  </p:sldIdLst>
  <p:sldSz cx="12190413" cy="6859588"/>
  <p:notesSz cx="6858000" cy="9144000"/>
  <p:custDataLst>
    <p:tags r:id="rId11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89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798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69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596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4952" algn="l" defTabSz="1217981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3942" algn="l" defTabSz="1217981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2933" algn="l" defTabSz="1217981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1923" algn="l" defTabSz="1217981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D079"/>
    <a:srgbClr val="F6C370"/>
    <a:srgbClr val="F69F1E"/>
    <a:srgbClr val="0099A9"/>
    <a:srgbClr val="EA5E66"/>
    <a:srgbClr val="005DA2"/>
    <a:srgbClr val="EA6103"/>
    <a:srgbClr val="D43E01"/>
    <a:srgbClr val="E8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660"/>
  </p:normalViewPr>
  <p:slideViewPr>
    <p:cSldViewPr>
      <p:cViewPr varScale="1">
        <p:scale>
          <a:sx n="67" d="100"/>
          <a:sy n="67" d="100"/>
        </p:scale>
        <p:origin x="480" y="52"/>
      </p:cViewPr>
      <p:guideLst>
        <p:guide orient="horz" pos="2161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gs" Target="tags/tag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2017/8/25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7981" rtl="0" eaLnBrk="1" latinLnBrk="0" hangingPunct="1">
      <a:defRPr sz="16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608990" algn="l" defTabSz="1217981" rtl="0" eaLnBrk="1" latinLnBrk="0" hangingPunct="1">
      <a:defRPr sz="16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1217981" algn="l" defTabSz="1217981" rtl="0" eaLnBrk="1" latinLnBrk="0" hangingPunct="1">
      <a:defRPr sz="16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826971" algn="l" defTabSz="1217981" rtl="0" eaLnBrk="1" latinLnBrk="0" hangingPunct="1">
      <a:defRPr sz="16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2435962" algn="l" defTabSz="1217981" rtl="0" eaLnBrk="1" latinLnBrk="0" hangingPunct="1">
      <a:defRPr sz="16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3044952" algn="l" defTabSz="12179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3942" algn="l" defTabSz="12179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2933" algn="l" defTabSz="12179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1923" algn="l" defTabSz="12179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99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76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38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0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2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61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348" y="152437"/>
            <a:ext cx="11276132" cy="56369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152794"/>
            <a:ext cx="10971372" cy="5249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7822182" y="6462623"/>
            <a:ext cx="3860298" cy="3207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NUIST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72992" y="6462623"/>
            <a:ext cx="2844430" cy="3207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1DB04-34C6-4E19-863E-1EA91390CD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19049" y="838394"/>
            <a:ext cx="11276132" cy="22865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71B8C-7E6A-463F-B563-583D95B4CF71}" type="datetime1">
              <a:rPr lang="zh-CN" altLang="en-US"/>
              <a:pPr>
                <a:defRPr/>
              </a:pPr>
              <a:t>2017/8/25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74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281" y="609741"/>
            <a:ext cx="10361851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281" y="1981659"/>
            <a:ext cx="5079339" cy="41157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981659"/>
            <a:ext cx="5079339" cy="41157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38CF947-4EA7-4F28-B25D-2407018290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79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281" y="609741"/>
            <a:ext cx="10361851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281" y="1981659"/>
            <a:ext cx="5079339" cy="4115753"/>
          </a:xfrm>
          <a:prstGeom prst="rect">
            <a:avLst/>
          </a:prstGeo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981659"/>
            <a:ext cx="5079339" cy="4115753"/>
          </a:xfrm>
          <a:prstGeom prst="rect">
            <a:avLst/>
          </a:prstGeo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D3D2D46-76F6-452E-BF09-9874C3439E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388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281" y="609741"/>
            <a:ext cx="10361851" cy="5487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82BCD1D-B541-4C16-9D27-CD225C239A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40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281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058" y="6249847"/>
            <a:ext cx="3860297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463" y="6249847"/>
            <a:ext cx="2539669" cy="457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73204A6-0F79-465A-945B-D5C79012FB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95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79586" cy="68595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60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5pPr>
      <a:lvl6pPr marL="60899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6pPr>
      <a:lvl7pPr marL="1217981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7pPr>
      <a:lvl8pPr marL="1826971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8pPr>
      <a:lvl9pPr marL="2435962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6743" indent="-456743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989609" indent="-380619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522476" indent="-30449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2131466" indent="-304495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7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740457" indent="-304495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7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3349447" indent="-304495" algn="l" defTabSz="12179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438" indent="-304495" algn="l" defTabSz="12179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428" indent="-304495" algn="l" defTabSz="12179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418" indent="-304495" algn="l" defTabSz="12179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90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81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971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962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952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942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933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923" algn="l" defTabSz="12179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7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8.w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7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8.w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9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1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4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7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8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1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2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44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5598" y="105072"/>
            <a:ext cx="6480720" cy="1440782"/>
            <a:chOff x="1126654" y="1094174"/>
            <a:chExt cx="9721080" cy="2161173"/>
          </a:xfrm>
        </p:grpSpPr>
        <p:sp>
          <p:nvSpPr>
            <p:cNvPr id="131" name="椭圆 130"/>
            <p:cNvSpPr/>
            <p:nvPr/>
          </p:nvSpPr>
          <p:spPr>
            <a:xfrm>
              <a:off x="2421482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4162268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916856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7673627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2583952" y="1311581"/>
              <a:ext cx="1806925" cy="1800729"/>
              <a:chOff x="3768359" y="1725446"/>
              <a:chExt cx="1930605" cy="1930605"/>
            </a:xfrm>
          </p:grpSpPr>
          <p:sp>
            <p:nvSpPr>
              <p:cNvPr id="136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5E66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4310734" y="1311581"/>
              <a:ext cx="1806925" cy="1800729"/>
              <a:chOff x="3768359" y="1725446"/>
              <a:chExt cx="1930605" cy="1930605"/>
            </a:xfrm>
          </p:grpSpPr>
          <p:sp>
            <p:nvSpPr>
              <p:cNvPr id="139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FAB3F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6059267" y="1311581"/>
              <a:ext cx="1806925" cy="1800729"/>
              <a:chOff x="3768359" y="1725446"/>
              <a:chExt cx="1930605" cy="1930605"/>
            </a:xfrm>
          </p:grpSpPr>
          <p:sp>
            <p:nvSpPr>
              <p:cNvPr id="142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A2B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7800281" y="1311581"/>
              <a:ext cx="1806925" cy="1800729"/>
              <a:chOff x="3768359" y="1725446"/>
              <a:chExt cx="1930605" cy="1930605"/>
            </a:xfrm>
          </p:grpSpPr>
          <p:sp>
            <p:nvSpPr>
              <p:cNvPr id="14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610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7" name="矩形 146"/>
            <p:cNvSpPr/>
            <p:nvPr/>
          </p:nvSpPr>
          <p:spPr>
            <a:xfrm>
              <a:off x="2865534" y="1521469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汇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4583038" y="1521469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编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6364053" y="1521469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语</a:t>
              </a:r>
            </a:p>
          </p:txBody>
        </p:sp>
        <p:sp>
          <p:nvSpPr>
            <p:cNvPr id="150" name="矩形 149"/>
            <p:cNvSpPr/>
            <p:nvPr/>
          </p:nvSpPr>
          <p:spPr>
            <a:xfrm>
              <a:off x="8105589" y="1478863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言</a:t>
              </a:r>
            </a:p>
          </p:txBody>
        </p:sp>
        <p:grpSp>
          <p:nvGrpSpPr>
            <p:cNvPr id="151" name="组合 150"/>
            <p:cNvGrpSpPr/>
            <p:nvPr/>
          </p:nvGrpSpPr>
          <p:grpSpPr>
            <a:xfrm>
              <a:off x="1989846" y="2144439"/>
              <a:ext cx="431636" cy="430156"/>
              <a:chOff x="3768359" y="1725446"/>
              <a:chExt cx="1930605" cy="1930605"/>
            </a:xfrm>
          </p:grpSpPr>
          <p:sp>
            <p:nvSpPr>
              <p:cNvPr id="152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610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1567640" y="1952220"/>
              <a:ext cx="302034" cy="300998"/>
              <a:chOff x="3768359" y="1725446"/>
              <a:chExt cx="1930605" cy="1930605"/>
            </a:xfrm>
            <a:solidFill>
              <a:srgbClr val="EA5E66"/>
            </a:solidFill>
          </p:grpSpPr>
          <p:sp>
            <p:nvSpPr>
              <p:cNvPr id="15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4111234" y="1255401"/>
              <a:ext cx="216448" cy="215705"/>
              <a:chOff x="3768359" y="1725446"/>
              <a:chExt cx="1930605" cy="1930605"/>
            </a:xfrm>
          </p:grpSpPr>
          <p:sp>
            <p:nvSpPr>
              <p:cNvPr id="158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610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5930365" y="1197546"/>
              <a:ext cx="308857" cy="307798"/>
              <a:chOff x="3768359" y="1725446"/>
              <a:chExt cx="1930605" cy="1930605"/>
            </a:xfrm>
          </p:grpSpPr>
          <p:sp>
            <p:nvSpPr>
              <p:cNvPr id="161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7636B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5908250" y="2948141"/>
              <a:ext cx="266543" cy="265629"/>
              <a:chOff x="3768359" y="1725446"/>
              <a:chExt cx="1930605" cy="1930605"/>
            </a:xfrm>
          </p:grpSpPr>
          <p:sp>
            <p:nvSpPr>
              <p:cNvPr id="164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A2B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4222998" y="2925738"/>
              <a:ext cx="274210" cy="273270"/>
              <a:chOff x="3768359" y="1725446"/>
              <a:chExt cx="1930605" cy="1930605"/>
            </a:xfrm>
          </p:grpSpPr>
          <p:sp>
            <p:nvSpPr>
              <p:cNvPr id="167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7636B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7717128" y="1094174"/>
              <a:ext cx="270006" cy="269080"/>
              <a:chOff x="3768359" y="1725446"/>
              <a:chExt cx="1930605" cy="1930605"/>
            </a:xfrm>
          </p:grpSpPr>
          <p:sp>
            <p:nvSpPr>
              <p:cNvPr id="170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7823398" y="3017601"/>
              <a:ext cx="238564" cy="237746"/>
              <a:chOff x="3768359" y="1725446"/>
              <a:chExt cx="1930605" cy="1930605"/>
            </a:xfrm>
          </p:grpSpPr>
          <p:sp>
            <p:nvSpPr>
              <p:cNvPr id="173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A2B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9656300" y="2067768"/>
              <a:ext cx="431636" cy="430156"/>
              <a:chOff x="3768359" y="1725446"/>
              <a:chExt cx="1930605" cy="1930605"/>
            </a:xfrm>
          </p:grpSpPr>
          <p:sp>
            <p:nvSpPr>
              <p:cNvPr id="176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7636B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10185717" y="1886048"/>
              <a:ext cx="302034" cy="300998"/>
              <a:chOff x="3768359" y="1725446"/>
              <a:chExt cx="1930605" cy="1930605"/>
            </a:xfrm>
          </p:grpSpPr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DA93E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10631286" y="2145366"/>
              <a:ext cx="216448" cy="215705"/>
              <a:chOff x="3768359" y="1725446"/>
              <a:chExt cx="1930605" cy="1930605"/>
            </a:xfrm>
          </p:grpSpPr>
          <p:sp>
            <p:nvSpPr>
              <p:cNvPr id="182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94A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1126654" y="2104863"/>
              <a:ext cx="216448" cy="215705"/>
              <a:chOff x="3768359" y="1725446"/>
              <a:chExt cx="1930605" cy="1930605"/>
            </a:xfrm>
          </p:grpSpPr>
          <p:sp>
            <p:nvSpPr>
              <p:cNvPr id="18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94A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7" name="圆角矩形 186"/>
          <p:cNvSpPr/>
          <p:nvPr/>
        </p:nvSpPr>
        <p:spPr>
          <a:xfrm>
            <a:off x="2659635" y="4142453"/>
            <a:ext cx="7252089" cy="672230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88" name="TextBox 187"/>
          <p:cNvSpPr txBox="1"/>
          <p:nvPr/>
        </p:nvSpPr>
        <p:spPr>
          <a:xfrm>
            <a:off x="3799467" y="4081829"/>
            <a:ext cx="4951028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3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3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3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章 串并行接口技术</a:t>
            </a:r>
            <a:endParaRPr lang="zh-CN" altLang="en-US" sz="3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2638222" y="4095400"/>
            <a:ext cx="959980" cy="766336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0" name="圆角矩形 189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pic>
        <p:nvPicPr>
          <p:cNvPr id="192" name="Picture 2" descr="C:\Users\Administrator\Desktop\手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397217" y="4220104"/>
            <a:ext cx="3945966" cy="3835979"/>
          </a:xfrm>
          <a:prstGeom prst="rect">
            <a:avLst/>
          </a:prstGeom>
          <a:noFill/>
        </p:spPr>
      </p:pic>
      <p:sp>
        <p:nvSpPr>
          <p:cNvPr id="193" name="TextBox 7"/>
          <p:cNvSpPr>
            <a:spLocks noChangeArrowheads="1"/>
          </p:cNvSpPr>
          <p:nvPr/>
        </p:nvSpPr>
        <p:spPr bwMode="auto">
          <a:xfrm>
            <a:off x="5287651" y="4967377"/>
            <a:ext cx="41071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600" b="1" dirty="0" smtClean="0">
                <a:solidFill>
                  <a:srgbClr val="006C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主编：王让定 朱莹</a:t>
            </a:r>
            <a:endParaRPr lang="zh-CN" altLang="en-US" sz="3600" b="1" dirty="0">
              <a:solidFill>
                <a:srgbClr val="006CB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7"/>
          <p:cNvSpPr>
            <a:spLocks noChangeArrowheads="1"/>
          </p:cNvSpPr>
          <p:nvPr/>
        </p:nvSpPr>
        <p:spPr bwMode="auto">
          <a:xfrm>
            <a:off x="4915367" y="5653593"/>
            <a:ext cx="36020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宁波大学信息学院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9551590" y="6238106"/>
            <a:ext cx="458374" cy="413425"/>
            <a:chOff x="4634991" y="2138335"/>
            <a:chExt cx="428348" cy="386204"/>
          </a:xfrm>
        </p:grpSpPr>
        <p:sp>
          <p:nvSpPr>
            <p:cNvPr id="196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97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10030513" y="6238106"/>
            <a:ext cx="458374" cy="413425"/>
            <a:chOff x="5076056" y="2138335"/>
            <a:chExt cx="428348" cy="386204"/>
          </a:xfrm>
        </p:grpSpPr>
        <p:sp>
          <p:nvSpPr>
            <p:cNvPr id="199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00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10509436" y="6238106"/>
            <a:ext cx="458374" cy="413425"/>
            <a:chOff x="5557128" y="2138335"/>
            <a:chExt cx="428348" cy="386204"/>
          </a:xfrm>
        </p:grpSpPr>
        <p:sp>
          <p:nvSpPr>
            <p:cNvPr id="202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03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10988359" y="6238106"/>
            <a:ext cx="458374" cy="413425"/>
            <a:chOff x="6068610" y="2138335"/>
            <a:chExt cx="428348" cy="386204"/>
          </a:xfrm>
        </p:grpSpPr>
        <p:sp>
          <p:nvSpPr>
            <p:cNvPr id="205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06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11467280" y="6238106"/>
            <a:ext cx="458374" cy="413425"/>
            <a:chOff x="6623914" y="2138335"/>
            <a:chExt cx="428348" cy="386204"/>
          </a:xfrm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09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2188629" y="7892388"/>
            <a:ext cx="856239" cy="358871"/>
          </a:xfrm>
          <a:prstGeom prst="rect">
            <a:avLst/>
          </a:prstGeom>
          <a:noFill/>
        </p:spPr>
        <p:txBody>
          <a:bodyPr wrap="none" lIns="81079" tIns="40540" rIns="81079" bIns="40540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pic>
        <p:nvPicPr>
          <p:cNvPr id="9" name="05_He'S A Pirat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0735" y="-890686"/>
            <a:ext cx="609600" cy="609600"/>
          </a:xfrm>
          <a:prstGeom prst="rect">
            <a:avLst/>
          </a:prstGeom>
        </p:spPr>
      </p:pic>
      <p:grpSp>
        <p:nvGrpSpPr>
          <p:cNvPr id="310" name="组合 309"/>
          <p:cNvGrpSpPr/>
          <p:nvPr/>
        </p:nvGrpSpPr>
        <p:grpSpPr>
          <a:xfrm>
            <a:off x="5710219" y="2007007"/>
            <a:ext cx="6480720" cy="1440782"/>
            <a:chOff x="1126654" y="1094174"/>
            <a:chExt cx="9721080" cy="2161173"/>
          </a:xfrm>
        </p:grpSpPr>
        <p:sp>
          <p:nvSpPr>
            <p:cNvPr id="311" name="椭圆 310"/>
            <p:cNvSpPr/>
            <p:nvPr/>
          </p:nvSpPr>
          <p:spPr>
            <a:xfrm>
              <a:off x="2421482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162268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5916856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7673627" y="1168542"/>
              <a:ext cx="2093987" cy="208680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477" tIns="51238" rIns="102477" bIns="51238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5" name="组合 314"/>
            <p:cNvGrpSpPr/>
            <p:nvPr/>
          </p:nvGrpSpPr>
          <p:grpSpPr>
            <a:xfrm>
              <a:off x="2583952" y="1311581"/>
              <a:ext cx="1806925" cy="1800729"/>
              <a:chOff x="3768359" y="1725446"/>
              <a:chExt cx="1930605" cy="1930605"/>
            </a:xfrm>
          </p:grpSpPr>
          <p:sp>
            <p:nvSpPr>
              <p:cNvPr id="36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5E66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6" name="组合 315"/>
            <p:cNvGrpSpPr/>
            <p:nvPr/>
          </p:nvGrpSpPr>
          <p:grpSpPr>
            <a:xfrm>
              <a:off x="4310734" y="1311581"/>
              <a:ext cx="1806925" cy="1800729"/>
              <a:chOff x="3768359" y="1725446"/>
              <a:chExt cx="1930605" cy="1930605"/>
            </a:xfrm>
          </p:grpSpPr>
          <p:sp>
            <p:nvSpPr>
              <p:cNvPr id="363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FAB3F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7" name="组合 316"/>
            <p:cNvGrpSpPr/>
            <p:nvPr/>
          </p:nvGrpSpPr>
          <p:grpSpPr>
            <a:xfrm>
              <a:off x="6059267" y="1311581"/>
              <a:ext cx="1806925" cy="1800729"/>
              <a:chOff x="3768359" y="1725446"/>
              <a:chExt cx="1930605" cy="1930605"/>
            </a:xfrm>
          </p:grpSpPr>
          <p:sp>
            <p:nvSpPr>
              <p:cNvPr id="361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A2B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8" name="组合 317"/>
            <p:cNvGrpSpPr/>
            <p:nvPr/>
          </p:nvGrpSpPr>
          <p:grpSpPr>
            <a:xfrm>
              <a:off x="7800281" y="1311581"/>
              <a:ext cx="1806925" cy="1800729"/>
              <a:chOff x="3768359" y="1725446"/>
              <a:chExt cx="1930605" cy="1930605"/>
            </a:xfrm>
          </p:grpSpPr>
          <p:sp>
            <p:nvSpPr>
              <p:cNvPr id="359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610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9" name="矩形 318"/>
            <p:cNvSpPr/>
            <p:nvPr/>
          </p:nvSpPr>
          <p:spPr>
            <a:xfrm>
              <a:off x="2865533" y="1521469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接</a:t>
              </a:r>
            </a:p>
          </p:txBody>
        </p:sp>
        <p:sp>
          <p:nvSpPr>
            <p:cNvPr id="320" name="矩形 319"/>
            <p:cNvSpPr/>
            <p:nvPr/>
          </p:nvSpPr>
          <p:spPr>
            <a:xfrm>
              <a:off x="4583038" y="1521469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口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6364052" y="1521469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技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8105589" y="1478863"/>
              <a:ext cx="1349180" cy="1401710"/>
            </a:xfrm>
            <a:prstGeom prst="rect">
              <a:avLst/>
            </a:prstGeom>
            <a:effectLst/>
          </p:spPr>
          <p:txBody>
            <a:bodyPr wrap="none" lIns="102477" tIns="51238" rIns="102477" bIns="51238">
              <a:spAutoFit/>
            </a:bodyPr>
            <a:lstStyle/>
            <a:p>
              <a:r>
                <a:rPr lang="zh-CN" altLang="en-US" sz="5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术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3" name="组合 322"/>
            <p:cNvGrpSpPr/>
            <p:nvPr/>
          </p:nvGrpSpPr>
          <p:grpSpPr>
            <a:xfrm>
              <a:off x="1989846" y="2144439"/>
              <a:ext cx="431636" cy="430156"/>
              <a:chOff x="3768359" y="1725446"/>
              <a:chExt cx="1930605" cy="1930605"/>
            </a:xfrm>
          </p:grpSpPr>
          <p:sp>
            <p:nvSpPr>
              <p:cNvPr id="357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610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4" name="组合 323"/>
            <p:cNvGrpSpPr/>
            <p:nvPr/>
          </p:nvGrpSpPr>
          <p:grpSpPr>
            <a:xfrm>
              <a:off x="1567640" y="1952220"/>
              <a:ext cx="302034" cy="300998"/>
              <a:chOff x="3768359" y="1725446"/>
              <a:chExt cx="1930605" cy="1930605"/>
            </a:xfrm>
            <a:solidFill>
              <a:srgbClr val="EA5E66"/>
            </a:solidFill>
          </p:grpSpPr>
          <p:sp>
            <p:nvSpPr>
              <p:cNvPr id="35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pFill/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5" name="组合 324"/>
            <p:cNvGrpSpPr/>
            <p:nvPr/>
          </p:nvGrpSpPr>
          <p:grpSpPr>
            <a:xfrm>
              <a:off x="4111234" y="1255401"/>
              <a:ext cx="216448" cy="215705"/>
              <a:chOff x="3768359" y="1725446"/>
              <a:chExt cx="1930605" cy="1930605"/>
            </a:xfrm>
          </p:grpSpPr>
          <p:sp>
            <p:nvSpPr>
              <p:cNvPr id="353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EA610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6" name="组合 325"/>
            <p:cNvGrpSpPr/>
            <p:nvPr/>
          </p:nvGrpSpPr>
          <p:grpSpPr>
            <a:xfrm>
              <a:off x="5930365" y="1197546"/>
              <a:ext cx="308857" cy="307798"/>
              <a:chOff x="3768359" y="1725446"/>
              <a:chExt cx="1930605" cy="1930605"/>
            </a:xfrm>
          </p:grpSpPr>
          <p:sp>
            <p:nvSpPr>
              <p:cNvPr id="351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7636B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7" name="组合 326"/>
            <p:cNvGrpSpPr/>
            <p:nvPr/>
          </p:nvGrpSpPr>
          <p:grpSpPr>
            <a:xfrm>
              <a:off x="5908250" y="2948141"/>
              <a:ext cx="266543" cy="265629"/>
              <a:chOff x="3768359" y="1725446"/>
              <a:chExt cx="1930605" cy="1930605"/>
            </a:xfrm>
          </p:grpSpPr>
          <p:sp>
            <p:nvSpPr>
              <p:cNvPr id="349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A2B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8" name="组合 327"/>
            <p:cNvGrpSpPr/>
            <p:nvPr/>
          </p:nvGrpSpPr>
          <p:grpSpPr>
            <a:xfrm>
              <a:off x="4222998" y="2925738"/>
              <a:ext cx="274210" cy="273270"/>
              <a:chOff x="3768359" y="1725446"/>
              <a:chExt cx="1930605" cy="1930605"/>
            </a:xfrm>
          </p:grpSpPr>
          <p:sp>
            <p:nvSpPr>
              <p:cNvPr id="347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8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7636B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9" name="组合 328"/>
            <p:cNvGrpSpPr/>
            <p:nvPr/>
          </p:nvGrpSpPr>
          <p:grpSpPr>
            <a:xfrm>
              <a:off x="7717128" y="1094174"/>
              <a:ext cx="270006" cy="269080"/>
              <a:chOff x="3768359" y="1725446"/>
              <a:chExt cx="1930605" cy="1930605"/>
            </a:xfrm>
          </p:grpSpPr>
          <p:sp>
            <p:nvSpPr>
              <p:cNvPr id="34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0" name="组合 329"/>
            <p:cNvGrpSpPr/>
            <p:nvPr/>
          </p:nvGrpSpPr>
          <p:grpSpPr>
            <a:xfrm>
              <a:off x="7823398" y="3017601"/>
              <a:ext cx="238564" cy="237746"/>
              <a:chOff x="3768359" y="1725446"/>
              <a:chExt cx="1930605" cy="1930605"/>
            </a:xfrm>
          </p:grpSpPr>
          <p:sp>
            <p:nvSpPr>
              <p:cNvPr id="343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A2B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9656300" y="2067768"/>
              <a:ext cx="431636" cy="430156"/>
              <a:chOff x="3768359" y="1725446"/>
              <a:chExt cx="1930605" cy="1930605"/>
            </a:xfrm>
          </p:grpSpPr>
          <p:sp>
            <p:nvSpPr>
              <p:cNvPr id="341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7636B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10185717" y="1886048"/>
              <a:ext cx="302034" cy="300998"/>
              <a:chOff x="3768359" y="1725446"/>
              <a:chExt cx="1930605" cy="1930605"/>
            </a:xfrm>
          </p:grpSpPr>
          <p:sp>
            <p:nvSpPr>
              <p:cNvPr id="339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FDA93E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631286" y="2145366"/>
              <a:ext cx="216448" cy="215705"/>
              <a:chOff x="3768359" y="1725446"/>
              <a:chExt cx="1930605" cy="1930605"/>
            </a:xfrm>
          </p:grpSpPr>
          <p:sp>
            <p:nvSpPr>
              <p:cNvPr id="337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94A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1126654" y="2104863"/>
              <a:ext cx="216448" cy="215705"/>
              <a:chOff x="3768359" y="1725446"/>
              <a:chExt cx="1930605" cy="1930605"/>
            </a:xfrm>
          </p:grpSpPr>
          <p:sp>
            <p:nvSpPr>
              <p:cNvPr id="335" name="Oval 5"/>
              <p:cNvSpPr>
                <a:spLocks noChangeArrowheads="1"/>
              </p:cNvSpPr>
              <p:nvPr/>
            </p:nvSpPr>
            <p:spPr bwMode="auto">
              <a:xfrm>
                <a:off x="3768359" y="1725446"/>
                <a:ext cx="1930605" cy="193060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22225">
                <a:solidFill>
                  <a:schemeClr val="bg1"/>
                </a:solidFill>
              </a:ln>
              <a:effectLst>
                <a:outerShdw blurRad="304800" dist="38100" dir="2700000" algn="t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Oval 5"/>
              <p:cNvSpPr>
                <a:spLocks noChangeArrowheads="1"/>
              </p:cNvSpPr>
              <p:nvPr/>
            </p:nvSpPr>
            <p:spPr bwMode="auto">
              <a:xfrm>
                <a:off x="3823758" y="1780845"/>
                <a:ext cx="1819806" cy="1819806"/>
              </a:xfrm>
              <a:prstGeom prst="ellipse">
                <a:avLst/>
              </a:prstGeom>
              <a:solidFill>
                <a:srgbClr val="0094A3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67" name="六边形 366"/>
          <p:cNvSpPr/>
          <p:nvPr/>
        </p:nvSpPr>
        <p:spPr>
          <a:xfrm>
            <a:off x="5007148" y="1733312"/>
            <a:ext cx="1087757" cy="960892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8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shred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58351 4.93827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5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1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650"/>
                            </p:stCondLst>
                            <p:childTnLst>
                              <p:par>
                                <p:cTn id="6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87" grpId="0" animBg="1"/>
      <p:bldP spid="188" grpId="0"/>
      <p:bldP spid="193" grpId="0"/>
      <p:bldP spid="194" grpId="0"/>
      <p:bldP spid="233" grpId="0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38" y="507916"/>
            <a:ext cx="5149455" cy="1008296"/>
          </a:xfrm>
        </p:spPr>
        <p:txBody>
          <a:bodyPr/>
          <a:lstStyle/>
          <a:p>
            <a:pPr eaLnBrk="1" hangingPunct="1"/>
            <a:r>
              <a:rPr lang="en-US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的引脚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0542" y="1600571"/>
            <a:ext cx="3582229" cy="442062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的引脚，除了没有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复位信号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RESET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脚外，其他与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8255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相同。如图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示，</a:t>
            </a: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1522148" y="2460551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6023753" y="1268707"/>
          <a:ext cx="4249133" cy="413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Visio" r:id="rId3" imgW="2644365" imgH="2438400" progId="Visio.Drawing.11">
                  <p:embed/>
                </p:oleObj>
              </mc:Choice>
              <mc:Fallback>
                <p:oleObj name="Visio" r:id="rId3" imgW="2644365" imgH="2438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753" y="1268707"/>
                        <a:ext cx="4249133" cy="41348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6375648" y="5660157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8253/8254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的引脚</a:t>
            </a:r>
          </a:p>
        </p:txBody>
      </p:sp>
    </p:spTree>
    <p:extLst>
      <p:ext uri="{BB962C8B-B14F-4D97-AF65-F5344CB8AC3E}">
        <p14:creationId xmlns:p14="http://schemas.microsoft.com/office/powerpoint/2010/main" val="600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917527" y="1295700"/>
            <a:ext cx="8210862" cy="323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全双工、 双缓冲发送和接收器。 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(6)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出错检测： 具有奇偶、 溢出和帧错误等检测电路。 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(7)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全部输入输出与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电平兼容；单一的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+5 V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电源；单一的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电平， 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28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脚双列直插式封装。 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(8)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Intel 8080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8085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8086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8088 CPU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接口兼容。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35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内容占位符 2"/>
          <p:cNvSpPr>
            <a:spLocks noGrp="1"/>
          </p:cNvSpPr>
          <p:nvPr>
            <p:ph idx="1"/>
          </p:nvPr>
        </p:nvSpPr>
        <p:spPr>
          <a:xfrm>
            <a:off x="1698483" y="1201399"/>
            <a:ext cx="5341669" cy="524949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、初始化流程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2468100" y="645197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8251A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的初始化编程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57" y="53877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6" y="54814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302816"/>
              </p:ext>
            </p:extLst>
          </p:nvPr>
        </p:nvGraphicFramePr>
        <p:xfrm>
          <a:off x="6887294" y="0"/>
          <a:ext cx="4220552" cy="685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VISIO" r:id="rId6" imgW="2357640" imgH="3830760" progId="Visio.Drawing.11">
                  <p:embed/>
                </p:oleObj>
              </mc:Choice>
              <mc:Fallback>
                <p:oleObj name="VISIO" r:id="rId6" imgW="2357640" imgH="38307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7294" y="0"/>
                        <a:ext cx="4220552" cy="6859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0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4"/>
          <p:cNvGrpSpPr>
            <a:grpSpLocks noChangeAspect="1"/>
          </p:cNvGrpSpPr>
          <p:nvPr/>
        </p:nvGrpSpPr>
        <p:grpSpPr bwMode="auto">
          <a:xfrm>
            <a:off x="1990569" y="908261"/>
            <a:ext cx="8307723" cy="5476555"/>
            <a:chOff x="192" y="480"/>
            <a:chExt cx="5232" cy="3696"/>
          </a:xfrm>
        </p:grpSpPr>
        <p:sp>
          <p:nvSpPr>
            <p:cNvPr id="109572" name="AutoShape 5"/>
            <p:cNvSpPr>
              <a:spLocks noChangeAspect="1" noChangeArrowheads="1" noTextEdit="1"/>
            </p:cNvSpPr>
            <p:nvPr/>
          </p:nvSpPr>
          <p:spPr bwMode="auto">
            <a:xfrm>
              <a:off x="192" y="480"/>
              <a:ext cx="5232" cy="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73" name="Rectangle 6"/>
            <p:cNvSpPr>
              <a:spLocks noChangeArrowheads="1"/>
            </p:cNvSpPr>
            <p:nvPr/>
          </p:nvSpPr>
          <p:spPr bwMode="auto">
            <a:xfrm>
              <a:off x="906" y="519"/>
              <a:ext cx="377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74" name="Rectangle 7"/>
            <p:cNvSpPr>
              <a:spLocks noChangeArrowheads="1"/>
            </p:cNvSpPr>
            <p:nvPr/>
          </p:nvSpPr>
          <p:spPr bwMode="auto">
            <a:xfrm>
              <a:off x="1028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75" name="Rectangle 8"/>
            <p:cNvSpPr>
              <a:spLocks noChangeArrowheads="1"/>
            </p:cNvSpPr>
            <p:nvPr/>
          </p:nvSpPr>
          <p:spPr bwMode="auto">
            <a:xfrm>
              <a:off x="1100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7</a:t>
              </a:r>
              <a:endParaRPr lang="en-US" altLang="zh-CN"/>
            </a:p>
          </p:txBody>
        </p:sp>
        <p:sp>
          <p:nvSpPr>
            <p:cNvPr id="109576" name="Rectangle 9"/>
            <p:cNvSpPr>
              <a:spLocks noChangeArrowheads="1"/>
            </p:cNvSpPr>
            <p:nvPr/>
          </p:nvSpPr>
          <p:spPr bwMode="auto">
            <a:xfrm>
              <a:off x="1283" y="519"/>
              <a:ext cx="388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77" name="Rectangle 10"/>
            <p:cNvSpPr>
              <a:spLocks noChangeArrowheads="1"/>
            </p:cNvSpPr>
            <p:nvPr/>
          </p:nvSpPr>
          <p:spPr bwMode="auto">
            <a:xfrm>
              <a:off x="1416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78" name="Rectangle 11"/>
            <p:cNvSpPr>
              <a:spLocks noChangeArrowheads="1"/>
            </p:cNvSpPr>
            <p:nvPr/>
          </p:nvSpPr>
          <p:spPr bwMode="auto">
            <a:xfrm>
              <a:off x="1487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6</a:t>
              </a:r>
              <a:endParaRPr lang="en-US" altLang="zh-CN"/>
            </a:p>
          </p:txBody>
        </p:sp>
        <p:sp>
          <p:nvSpPr>
            <p:cNvPr id="109579" name="Rectangle 12"/>
            <p:cNvSpPr>
              <a:spLocks noChangeArrowheads="1"/>
            </p:cNvSpPr>
            <p:nvPr/>
          </p:nvSpPr>
          <p:spPr bwMode="auto">
            <a:xfrm>
              <a:off x="1671" y="519"/>
              <a:ext cx="387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80" name="Rectangle 13"/>
            <p:cNvSpPr>
              <a:spLocks noChangeArrowheads="1"/>
            </p:cNvSpPr>
            <p:nvPr/>
          </p:nvSpPr>
          <p:spPr bwMode="auto">
            <a:xfrm>
              <a:off x="1803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81" name="Rectangle 14"/>
            <p:cNvSpPr>
              <a:spLocks noChangeArrowheads="1"/>
            </p:cNvSpPr>
            <p:nvPr/>
          </p:nvSpPr>
          <p:spPr bwMode="auto">
            <a:xfrm>
              <a:off x="1875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5</a:t>
              </a:r>
              <a:endParaRPr lang="en-US" altLang="zh-CN"/>
            </a:p>
          </p:txBody>
        </p:sp>
        <p:sp>
          <p:nvSpPr>
            <p:cNvPr id="109582" name="Rectangle 15"/>
            <p:cNvSpPr>
              <a:spLocks noChangeArrowheads="1"/>
            </p:cNvSpPr>
            <p:nvPr/>
          </p:nvSpPr>
          <p:spPr bwMode="auto">
            <a:xfrm>
              <a:off x="2058" y="519"/>
              <a:ext cx="388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83" name="Rectangle 16"/>
            <p:cNvSpPr>
              <a:spLocks noChangeArrowheads="1"/>
            </p:cNvSpPr>
            <p:nvPr/>
          </p:nvSpPr>
          <p:spPr bwMode="auto">
            <a:xfrm>
              <a:off x="2191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84" name="Rectangle 17"/>
            <p:cNvSpPr>
              <a:spLocks noChangeArrowheads="1"/>
            </p:cNvSpPr>
            <p:nvPr/>
          </p:nvSpPr>
          <p:spPr bwMode="auto">
            <a:xfrm>
              <a:off x="2262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4</a:t>
              </a:r>
              <a:endParaRPr lang="en-US" altLang="zh-CN"/>
            </a:p>
          </p:txBody>
        </p:sp>
        <p:sp>
          <p:nvSpPr>
            <p:cNvPr id="109585" name="Rectangle 18"/>
            <p:cNvSpPr>
              <a:spLocks noChangeArrowheads="1"/>
            </p:cNvSpPr>
            <p:nvPr/>
          </p:nvSpPr>
          <p:spPr bwMode="auto">
            <a:xfrm>
              <a:off x="2446" y="519"/>
              <a:ext cx="387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86" name="Rectangle 19"/>
            <p:cNvSpPr>
              <a:spLocks noChangeArrowheads="1"/>
            </p:cNvSpPr>
            <p:nvPr/>
          </p:nvSpPr>
          <p:spPr bwMode="auto">
            <a:xfrm>
              <a:off x="2579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87" name="Rectangle 20"/>
            <p:cNvSpPr>
              <a:spLocks noChangeArrowheads="1"/>
            </p:cNvSpPr>
            <p:nvPr/>
          </p:nvSpPr>
          <p:spPr bwMode="auto">
            <a:xfrm>
              <a:off x="2650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3</a:t>
              </a:r>
              <a:endParaRPr lang="en-US" altLang="zh-CN"/>
            </a:p>
          </p:txBody>
        </p:sp>
        <p:sp>
          <p:nvSpPr>
            <p:cNvPr id="109588" name="Rectangle 21"/>
            <p:cNvSpPr>
              <a:spLocks noChangeArrowheads="1"/>
            </p:cNvSpPr>
            <p:nvPr/>
          </p:nvSpPr>
          <p:spPr bwMode="auto">
            <a:xfrm>
              <a:off x="2833" y="519"/>
              <a:ext cx="378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89" name="Rectangle 22"/>
            <p:cNvSpPr>
              <a:spLocks noChangeArrowheads="1"/>
            </p:cNvSpPr>
            <p:nvPr/>
          </p:nvSpPr>
          <p:spPr bwMode="auto">
            <a:xfrm>
              <a:off x="2956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90" name="Rectangle 23"/>
            <p:cNvSpPr>
              <a:spLocks noChangeArrowheads="1"/>
            </p:cNvSpPr>
            <p:nvPr/>
          </p:nvSpPr>
          <p:spPr bwMode="auto">
            <a:xfrm>
              <a:off x="3027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2</a:t>
              </a:r>
              <a:endParaRPr lang="en-US" altLang="zh-CN"/>
            </a:p>
          </p:txBody>
        </p:sp>
        <p:sp>
          <p:nvSpPr>
            <p:cNvPr id="109591" name="Rectangle 24"/>
            <p:cNvSpPr>
              <a:spLocks noChangeArrowheads="1"/>
            </p:cNvSpPr>
            <p:nvPr/>
          </p:nvSpPr>
          <p:spPr bwMode="auto">
            <a:xfrm>
              <a:off x="3211" y="519"/>
              <a:ext cx="387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92" name="Rectangle 25"/>
            <p:cNvSpPr>
              <a:spLocks noChangeArrowheads="1"/>
            </p:cNvSpPr>
            <p:nvPr/>
          </p:nvSpPr>
          <p:spPr bwMode="auto">
            <a:xfrm>
              <a:off x="3343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93" name="Rectangle 26"/>
            <p:cNvSpPr>
              <a:spLocks noChangeArrowheads="1"/>
            </p:cNvSpPr>
            <p:nvPr/>
          </p:nvSpPr>
          <p:spPr bwMode="auto">
            <a:xfrm>
              <a:off x="3415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</a:t>
              </a:r>
              <a:endParaRPr lang="en-US" altLang="zh-CN"/>
            </a:p>
          </p:txBody>
        </p:sp>
        <p:sp>
          <p:nvSpPr>
            <p:cNvPr id="109594" name="Rectangle 27"/>
            <p:cNvSpPr>
              <a:spLocks noChangeArrowheads="1"/>
            </p:cNvSpPr>
            <p:nvPr/>
          </p:nvSpPr>
          <p:spPr bwMode="auto">
            <a:xfrm>
              <a:off x="3598" y="519"/>
              <a:ext cx="388" cy="285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95" name="Rectangle 28"/>
            <p:cNvSpPr>
              <a:spLocks noChangeArrowheads="1"/>
            </p:cNvSpPr>
            <p:nvPr/>
          </p:nvSpPr>
          <p:spPr bwMode="auto">
            <a:xfrm>
              <a:off x="3731" y="588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596" name="Rectangle 29"/>
            <p:cNvSpPr>
              <a:spLocks noChangeArrowheads="1"/>
            </p:cNvSpPr>
            <p:nvPr/>
          </p:nvSpPr>
          <p:spPr bwMode="auto">
            <a:xfrm>
              <a:off x="3802" y="668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0</a:t>
              </a:r>
              <a:endParaRPr lang="en-US" altLang="zh-CN"/>
            </a:p>
          </p:txBody>
        </p:sp>
        <p:sp>
          <p:nvSpPr>
            <p:cNvPr id="109597" name="Freeform 30"/>
            <p:cNvSpPr>
              <a:spLocks/>
            </p:cNvSpPr>
            <p:nvPr/>
          </p:nvSpPr>
          <p:spPr bwMode="auto">
            <a:xfrm>
              <a:off x="3211" y="843"/>
              <a:ext cx="775" cy="98"/>
            </a:xfrm>
            <a:custGeom>
              <a:avLst/>
              <a:gdLst>
                <a:gd name="T0" fmla="*/ 775 w 775"/>
                <a:gd name="T1" fmla="*/ 0 h 98"/>
                <a:gd name="T2" fmla="*/ 765 w 775"/>
                <a:gd name="T3" fmla="*/ 39 h 98"/>
                <a:gd name="T4" fmla="*/ 724 w 775"/>
                <a:gd name="T5" fmla="*/ 49 h 98"/>
                <a:gd name="T6" fmla="*/ 438 w 775"/>
                <a:gd name="T7" fmla="*/ 49 h 98"/>
                <a:gd name="T8" fmla="*/ 408 w 775"/>
                <a:gd name="T9" fmla="*/ 59 h 98"/>
                <a:gd name="T10" fmla="*/ 387 w 775"/>
                <a:gd name="T11" fmla="*/ 98 h 98"/>
                <a:gd name="T12" fmla="*/ 377 w 775"/>
                <a:gd name="T13" fmla="*/ 59 h 98"/>
                <a:gd name="T14" fmla="*/ 347 w 775"/>
                <a:gd name="T15" fmla="*/ 49 h 98"/>
                <a:gd name="T16" fmla="*/ 51 w 775"/>
                <a:gd name="T17" fmla="*/ 49 h 98"/>
                <a:gd name="T18" fmla="*/ 20 w 775"/>
                <a:gd name="T19" fmla="*/ 39 h 98"/>
                <a:gd name="T20" fmla="*/ 0 w 775"/>
                <a:gd name="T21" fmla="*/ 0 h 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75"/>
                <a:gd name="T34" fmla="*/ 0 h 98"/>
                <a:gd name="T35" fmla="*/ 775 w 775"/>
                <a:gd name="T36" fmla="*/ 98 h 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75" h="98">
                  <a:moveTo>
                    <a:pt x="775" y="0"/>
                  </a:moveTo>
                  <a:lnTo>
                    <a:pt x="765" y="39"/>
                  </a:lnTo>
                  <a:lnTo>
                    <a:pt x="724" y="49"/>
                  </a:lnTo>
                  <a:lnTo>
                    <a:pt x="438" y="49"/>
                  </a:lnTo>
                  <a:lnTo>
                    <a:pt x="408" y="59"/>
                  </a:lnTo>
                  <a:lnTo>
                    <a:pt x="387" y="98"/>
                  </a:lnTo>
                  <a:lnTo>
                    <a:pt x="377" y="59"/>
                  </a:lnTo>
                  <a:lnTo>
                    <a:pt x="347" y="49"/>
                  </a:lnTo>
                  <a:lnTo>
                    <a:pt x="51" y="49"/>
                  </a:lnTo>
                  <a:lnTo>
                    <a:pt x="20" y="39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98" name="Rectangle 31"/>
            <p:cNvSpPr>
              <a:spLocks noChangeArrowheads="1"/>
            </p:cNvSpPr>
            <p:nvPr/>
          </p:nvSpPr>
          <p:spPr bwMode="auto">
            <a:xfrm>
              <a:off x="4180" y="1029"/>
              <a:ext cx="1203" cy="186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599" name="Rectangle 32"/>
            <p:cNvSpPr>
              <a:spLocks noChangeArrowheads="1"/>
            </p:cNvSpPr>
            <p:nvPr/>
          </p:nvSpPr>
          <p:spPr bwMode="auto">
            <a:xfrm>
              <a:off x="4445" y="1058"/>
              <a:ext cx="64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波特率因子</a:t>
              </a:r>
              <a:endParaRPr lang="zh-CN" altLang="en-US"/>
            </a:p>
          </p:txBody>
        </p:sp>
        <p:sp>
          <p:nvSpPr>
            <p:cNvPr id="109600" name="Rectangle 33"/>
            <p:cNvSpPr>
              <a:spLocks noChangeArrowheads="1"/>
            </p:cNvSpPr>
            <p:nvPr/>
          </p:nvSpPr>
          <p:spPr bwMode="auto">
            <a:xfrm>
              <a:off x="4180" y="1215"/>
              <a:ext cx="1203" cy="716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01" name="Rectangle 34"/>
            <p:cNvSpPr>
              <a:spLocks noChangeArrowheads="1"/>
            </p:cNvSpPr>
            <p:nvPr/>
          </p:nvSpPr>
          <p:spPr bwMode="auto">
            <a:xfrm>
              <a:off x="4210" y="1274"/>
              <a:ext cx="89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00: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同步方式</a:t>
              </a:r>
              <a:endParaRPr lang="zh-CN" altLang="en-US"/>
            </a:p>
          </p:txBody>
        </p:sp>
        <p:sp>
          <p:nvSpPr>
            <p:cNvPr id="109602" name="Rectangle 35"/>
            <p:cNvSpPr>
              <a:spLocks noChangeArrowheads="1"/>
            </p:cNvSpPr>
            <p:nvPr/>
          </p:nvSpPr>
          <p:spPr bwMode="auto">
            <a:xfrm>
              <a:off x="4210" y="1431"/>
              <a:ext cx="96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01: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异步</a:t>
              </a:r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(×1)</a:t>
              </a:r>
              <a:endParaRPr lang="en-US" altLang="zh-CN"/>
            </a:p>
          </p:txBody>
        </p:sp>
        <p:sp>
          <p:nvSpPr>
            <p:cNvPr id="109603" name="Rectangle 36"/>
            <p:cNvSpPr>
              <a:spLocks noChangeArrowheads="1"/>
            </p:cNvSpPr>
            <p:nvPr/>
          </p:nvSpPr>
          <p:spPr bwMode="auto">
            <a:xfrm>
              <a:off x="4210" y="1588"/>
              <a:ext cx="102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10: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异步</a:t>
              </a:r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(×16)</a:t>
              </a:r>
              <a:endParaRPr lang="en-US" altLang="zh-CN"/>
            </a:p>
          </p:txBody>
        </p:sp>
        <p:sp>
          <p:nvSpPr>
            <p:cNvPr id="109604" name="Rectangle 37"/>
            <p:cNvSpPr>
              <a:spLocks noChangeArrowheads="1"/>
            </p:cNvSpPr>
            <p:nvPr/>
          </p:nvSpPr>
          <p:spPr bwMode="auto">
            <a:xfrm>
              <a:off x="4210" y="1745"/>
              <a:ext cx="102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11: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异步</a:t>
              </a:r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(×64)</a:t>
              </a:r>
              <a:endParaRPr lang="en-US" altLang="zh-CN"/>
            </a:p>
          </p:txBody>
        </p:sp>
        <p:sp>
          <p:nvSpPr>
            <p:cNvPr id="109605" name="Freeform 38"/>
            <p:cNvSpPr>
              <a:spLocks/>
            </p:cNvSpPr>
            <p:nvPr/>
          </p:nvSpPr>
          <p:spPr bwMode="auto">
            <a:xfrm>
              <a:off x="3598" y="892"/>
              <a:ext cx="582" cy="235"/>
            </a:xfrm>
            <a:custGeom>
              <a:avLst/>
              <a:gdLst>
                <a:gd name="T0" fmla="*/ 0 w 582"/>
                <a:gd name="T1" fmla="*/ 0 h 235"/>
                <a:gd name="T2" fmla="*/ 0 w 582"/>
                <a:gd name="T3" fmla="*/ 235 h 235"/>
                <a:gd name="T4" fmla="*/ 582 w 582"/>
                <a:gd name="T5" fmla="*/ 235 h 235"/>
                <a:gd name="T6" fmla="*/ 0 60000 65536"/>
                <a:gd name="T7" fmla="*/ 0 60000 65536"/>
                <a:gd name="T8" fmla="*/ 0 60000 65536"/>
                <a:gd name="T9" fmla="*/ 0 w 582"/>
                <a:gd name="T10" fmla="*/ 0 h 235"/>
                <a:gd name="T11" fmla="*/ 582 w 582"/>
                <a:gd name="T12" fmla="*/ 235 h 2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2" h="235">
                  <a:moveTo>
                    <a:pt x="0" y="0"/>
                  </a:moveTo>
                  <a:lnTo>
                    <a:pt x="0" y="235"/>
                  </a:lnTo>
                  <a:lnTo>
                    <a:pt x="582" y="235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06" name="Freeform 39"/>
            <p:cNvSpPr>
              <a:spLocks/>
            </p:cNvSpPr>
            <p:nvPr/>
          </p:nvSpPr>
          <p:spPr bwMode="auto">
            <a:xfrm>
              <a:off x="2446" y="843"/>
              <a:ext cx="765" cy="98"/>
            </a:xfrm>
            <a:custGeom>
              <a:avLst/>
              <a:gdLst>
                <a:gd name="T0" fmla="*/ 765 w 765"/>
                <a:gd name="T1" fmla="*/ 0 h 98"/>
                <a:gd name="T2" fmla="*/ 755 w 765"/>
                <a:gd name="T3" fmla="*/ 39 h 98"/>
                <a:gd name="T4" fmla="*/ 724 w 765"/>
                <a:gd name="T5" fmla="*/ 49 h 98"/>
                <a:gd name="T6" fmla="*/ 428 w 765"/>
                <a:gd name="T7" fmla="*/ 49 h 98"/>
                <a:gd name="T8" fmla="*/ 398 w 765"/>
                <a:gd name="T9" fmla="*/ 59 h 98"/>
                <a:gd name="T10" fmla="*/ 387 w 765"/>
                <a:gd name="T11" fmla="*/ 98 h 98"/>
                <a:gd name="T12" fmla="*/ 367 w 765"/>
                <a:gd name="T13" fmla="*/ 59 h 98"/>
                <a:gd name="T14" fmla="*/ 337 w 765"/>
                <a:gd name="T15" fmla="*/ 49 h 98"/>
                <a:gd name="T16" fmla="*/ 51 w 765"/>
                <a:gd name="T17" fmla="*/ 49 h 98"/>
                <a:gd name="T18" fmla="*/ 10 w 765"/>
                <a:gd name="T19" fmla="*/ 39 h 98"/>
                <a:gd name="T20" fmla="*/ 0 w 765"/>
                <a:gd name="T21" fmla="*/ 0 h 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5"/>
                <a:gd name="T34" fmla="*/ 0 h 98"/>
                <a:gd name="T35" fmla="*/ 765 w 765"/>
                <a:gd name="T36" fmla="*/ 98 h 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5" h="98">
                  <a:moveTo>
                    <a:pt x="765" y="0"/>
                  </a:moveTo>
                  <a:lnTo>
                    <a:pt x="755" y="39"/>
                  </a:lnTo>
                  <a:lnTo>
                    <a:pt x="724" y="49"/>
                  </a:lnTo>
                  <a:lnTo>
                    <a:pt x="428" y="49"/>
                  </a:lnTo>
                  <a:lnTo>
                    <a:pt x="398" y="59"/>
                  </a:lnTo>
                  <a:lnTo>
                    <a:pt x="387" y="98"/>
                  </a:lnTo>
                  <a:lnTo>
                    <a:pt x="367" y="59"/>
                  </a:lnTo>
                  <a:lnTo>
                    <a:pt x="337" y="49"/>
                  </a:lnTo>
                  <a:lnTo>
                    <a:pt x="51" y="49"/>
                  </a:lnTo>
                  <a:lnTo>
                    <a:pt x="10" y="39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07" name="Line 40"/>
            <p:cNvSpPr>
              <a:spLocks noChangeShapeType="1"/>
            </p:cNvSpPr>
            <p:nvPr/>
          </p:nvSpPr>
          <p:spPr bwMode="auto">
            <a:xfrm>
              <a:off x="2833" y="892"/>
              <a:ext cx="1" cy="37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608" name="Rectangle 41"/>
            <p:cNvSpPr>
              <a:spLocks noChangeArrowheads="1"/>
            </p:cNvSpPr>
            <p:nvPr/>
          </p:nvSpPr>
          <p:spPr bwMode="auto">
            <a:xfrm>
              <a:off x="2344" y="1264"/>
              <a:ext cx="969" cy="187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09" name="Rectangle 42"/>
            <p:cNvSpPr>
              <a:spLocks noChangeArrowheads="1"/>
            </p:cNvSpPr>
            <p:nvPr/>
          </p:nvSpPr>
          <p:spPr bwMode="auto">
            <a:xfrm>
              <a:off x="2426" y="1284"/>
              <a:ext cx="76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字符数据长度</a:t>
              </a:r>
              <a:endParaRPr lang="zh-CN" altLang="en-US"/>
            </a:p>
          </p:txBody>
        </p:sp>
        <p:sp>
          <p:nvSpPr>
            <p:cNvPr id="109610" name="Rectangle 43"/>
            <p:cNvSpPr>
              <a:spLocks noChangeArrowheads="1"/>
            </p:cNvSpPr>
            <p:nvPr/>
          </p:nvSpPr>
          <p:spPr bwMode="auto">
            <a:xfrm>
              <a:off x="2344" y="1451"/>
              <a:ext cx="969" cy="784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11" name="Rectangle 44"/>
            <p:cNvSpPr>
              <a:spLocks noChangeArrowheads="1"/>
            </p:cNvSpPr>
            <p:nvPr/>
          </p:nvSpPr>
          <p:spPr bwMode="auto">
            <a:xfrm>
              <a:off x="2375" y="1539"/>
              <a:ext cx="5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00: 5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位</a:t>
              </a:r>
              <a:endParaRPr lang="zh-CN" altLang="en-US"/>
            </a:p>
          </p:txBody>
        </p:sp>
        <p:sp>
          <p:nvSpPr>
            <p:cNvPr id="109612" name="Rectangle 45"/>
            <p:cNvSpPr>
              <a:spLocks noChangeArrowheads="1"/>
            </p:cNvSpPr>
            <p:nvPr/>
          </p:nvSpPr>
          <p:spPr bwMode="auto">
            <a:xfrm>
              <a:off x="2375" y="1696"/>
              <a:ext cx="5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01: 6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位</a:t>
              </a:r>
              <a:endParaRPr lang="zh-CN" altLang="en-US"/>
            </a:p>
          </p:txBody>
        </p:sp>
        <p:sp>
          <p:nvSpPr>
            <p:cNvPr id="109613" name="Rectangle 46"/>
            <p:cNvSpPr>
              <a:spLocks noChangeArrowheads="1"/>
            </p:cNvSpPr>
            <p:nvPr/>
          </p:nvSpPr>
          <p:spPr bwMode="auto">
            <a:xfrm>
              <a:off x="2375" y="1852"/>
              <a:ext cx="5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10: 7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位</a:t>
              </a:r>
              <a:endParaRPr lang="zh-CN" altLang="en-US"/>
            </a:p>
          </p:txBody>
        </p:sp>
        <p:sp>
          <p:nvSpPr>
            <p:cNvPr id="109614" name="Rectangle 47"/>
            <p:cNvSpPr>
              <a:spLocks noChangeArrowheads="1"/>
            </p:cNvSpPr>
            <p:nvPr/>
          </p:nvSpPr>
          <p:spPr bwMode="auto">
            <a:xfrm>
              <a:off x="2375" y="2009"/>
              <a:ext cx="5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11: 8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位</a:t>
              </a:r>
              <a:endParaRPr lang="zh-CN" altLang="en-US"/>
            </a:p>
          </p:txBody>
        </p:sp>
        <p:sp>
          <p:nvSpPr>
            <p:cNvPr id="109615" name="Freeform 48"/>
            <p:cNvSpPr>
              <a:spLocks/>
            </p:cNvSpPr>
            <p:nvPr/>
          </p:nvSpPr>
          <p:spPr bwMode="auto">
            <a:xfrm>
              <a:off x="1671" y="843"/>
              <a:ext cx="775" cy="98"/>
            </a:xfrm>
            <a:custGeom>
              <a:avLst/>
              <a:gdLst>
                <a:gd name="T0" fmla="*/ 775 w 775"/>
                <a:gd name="T1" fmla="*/ 0 h 98"/>
                <a:gd name="T2" fmla="*/ 755 w 775"/>
                <a:gd name="T3" fmla="*/ 39 h 98"/>
                <a:gd name="T4" fmla="*/ 724 w 775"/>
                <a:gd name="T5" fmla="*/ 49 h 98"/>
                <a:gd name="T6" fmla="*/ 438 w 775"/>
                <a:gd name="T7" fmla="*/ 49 h 98"/>
                <a:gd name="T8" fmla="*/ 398 w 775"/>
                <a:gd name="T9" fmla="*/ 59 h 98"/>
                <a:gd name="T10" fmla="*/ 387 w 775"/>
                <a:gd name="T11" fmla="*/ 98 h 98"/>
                <a:gd name="T12" fmla="*/ 377 w 775"/>
                <a:gd name="T13" fmla="*/ 59 h 98"/>
                <a:gd name="T14" fmla="*/ 336 w 775"/>
                <a:gd name="T15" fmla="*/ 49 h 98"/>
                <a:gd name="T16" fmla="*/ 51 w 775"/>
                <a:gd name="T17" fmla="*/ 49 h 98"/>
                <a:gd name="T18" fmla="*/ 20 w 775"/>
                <a:gd name="T19" fmla="*/ 39 h 98"/>
                <a:gd name="T20" fmla="*/ 0 w 775"/>
                <a:gd name="T21" fmla="*/ 0 h 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75"/>
                <a:gd name="T34" fmla="*/ 0 h 98"/>
                <a:gd name="T35" fmla="*/ 775 w 775"/>
                <a:gd name="T36" fmla="*/ 98 h 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75" h="98">
                  <a:moveTo>
                    <a:pt x="775" y="0"/>
                  </a:moveTo>
                  <a:lnTo>
                    <a:pt x="755" y="39"/>
                  </a:lnTo>
                  <a:lnTo>
                    <a:pt x="724" y="49"/>
                  </a:lnTo>
                  <a:lnTo>
                    <a:pt x="438" y="49"/>
                  </a:lnTo>
                  <a:lnTo>
                    <a:pt x="398" y="59"/>
                  </a:lnTo>
                  <a:lnTo>
                    <a:pt x="387" y="98"/>
                  </a:lnTo>
                  <a:lnTo>
                    <a:pt x="377" y="59"/>
                  </a:lnTo>
                  <a:lnTo>
                    <a:pt x="336" y="49"/>
                  </a:lnTo>
                  <a:lnTo>
                    <a:pt x="51" y="49"/>
                  </a:lnTo>
                  <a:lnTo>
                    <a:pt x="20" y="39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16" name="Freeform 49"/>
            <p:cNvSpPr>
              <a:spLocks/>
            </p:cNvSpPr>
            <p:nvPr/>
          </p:nvSpPr>
          <p:spPr bwMode="auto">
            <a:xfrm>
              <a:off x="2058" y="941"/>
              <a:ext cx="2316" cy="1617"/>
            </a:xfrm>
            <a:custGeom>
              <a:avLst/>
              <a:gdLst>
                <a:gd name="T0" fmla="*/ 0 w 2316"/>
                <a:gd name="T1" fmla="*/ 0 h 1617"/>
                <a:gd name="T2" fmla="*/ 0 w 2316"/>
                <a:gd name="T3" fmla="*/ 1617 h 1617"/>
                <a:gd name="T4" fmla="*/ 2316 w 2316"/>
                <a:gd name="T5" fmla="*/ 1617 h 1617"/>
                <a:gd name="T6" fmla="*/ 0 60000 65536"/>
                <a:gd name="T7" fmla="*/ 0 60000 65536"/>
                <a:gd name="T8" fmla="*/ 0 60000 65536"/>
                <a:gd name="T9" fmla="*/ 0 w 2316"/>
                <a:gd name="T10" fmla="*/ 0 h 1617"/>
                <a:gd name="T11" fmla="*/ 2316 w 2316"/>
                <a:gd name="T12" fmla="*/ 1617 h 1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16" h="1617">
                  <a:moveTo>
                    <a:pt x="0" y="0"/>
                  </a:moveTo>
                  <a:lnTo>
                    <a:pt x="0" y="1617"/>
                  </a:lnTo>
                  <a:lnTo>
                    <a:pt x="2316" y="1617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17" name="Rectangle 50"/>
            <p:cNvSpPr>
              <a:spLocks noChangeArrowheads="1"/>
            </p:cNvSpPr>
            <p:nvPr/>
          </p:nvSpPr>
          <p:spPr bwMode="auto">
            <a:xfrm>
              <a:off x="4180" y="2470"/>
              <a:ext cx="1152" cy="186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18" name="Rectangle 51"/>
            <p:cNvSpPr>
              <a:spLocks noChangeArrowheads="1"/>
            </p:cNvSpPr>
            <p:nvPr/>
          </p:nvSpPr>
          <p:spPr bwMode="auto">
            <a:xfrm>
              <a:off x="4486" y="2490"/>
              <a:ext cx="51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校验控制</a:t>
              </a:r>
              <a:endParaRPr lang="zh-CN" altLang="en-US"/>
            </a:p>
          </p:txBody>
        </p:sp>
        <p:sp>
          <p:nvSpPr>
            <p:cNvPr id="109619" name="Rectangle 52"/>
            <p:cNvSpPr>
              <a:spLocks noChangeArrowheads="1"/>
            </p:cNvSpPr>
            <p:nvPr/>
          </p:nvSpPr>
          <p:spPr bwMode="auto">
            <a:xfrm>
              <a:off x="4180" y="2656"/>
              <a:ext cx="1152" cy="647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20" name="Rectangle 53"/>
            <p:cNvSpPr>
              <a:spLocks noChangeArrowheads="1"/>
            </p:cNvSpPr>
            <p:nvPr/>
          </p:nvSpPr>
          <p:spPr bwMode="auto">
            <a:xfrm>
              <a:off x="4210" y="2754"/>
              <a:ext cx="76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×0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：不校验</a:t>
              </a:r>
              <a:endParaRPr lang="zh-CN" altLang="en-US"/>
            </a:p>
          </p:txBody>
        </p:sp>
        <p:sp>
          <p:nvSpPr>
            <p:cNvPr id="109621" name="Rectangle 54"/>
            <p:cNvSpPr>
              <a:spLocks noChangeArrowheads="1"/>
            </p:cNvSpPr>
            <p:nvPr/>
          </p:nvSpPr>
          <p:spPr bwMode="auto">
            <a:xfrm>
              <a:off x="4210" y="2911"/>
              <a:ext cx="76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01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：奇校验</a:t>
              </a:r>
              <a:endParaRPr lang="zh-CN" altLang="en-US"/>
            </a:p>
          </p:txBody>
        </p:sp>
        <p:sp>
          <p:nvSpPr>
            <p:cNvPr id="109622" name="Rectangle 55"/>
            <p:cNvSpPr>
              <a:spLocks noChangeArrowheads="1"/>
            </p:cNvSpPr>
            <p:nvPr/>
          </p:nvSpPr>
          <p:spPr bwMode="auto">
            <a:xfrm>
              <a:off x="4210" y="3068"/>
              <a:ext cx="76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11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：偶校验</a:t>
              </a:r>
              <a:endParaRPr lang="zh-CN" altLang="en-US"/>
            </a:p>
          </p:txBody>
        </p:sp>
        <p:sp>
          <p:nvSpPr>
            <p:cNvPr id="109623" name="Freeform 56"/>
            <p:cNvSpPr>
              <a:spLocks/>
            </p:cNvSpPr>
            <p:nvPr/>
          </p:nvSpPr>
          <p:spPr bwMode="auto">
            <a:xfrm>
              <a:off x="906" y="843"/>
              <a:ext cx="765" cy="98"/>
            </a:xfrm>
            <a:custGeom>
              <a:avLst/>
              <a:gdLst>
                <a:gd name="T0" fmla="*/ 765 w 765"/>
                <a:gd name="T1" fmla="*/ 0 h 98"/>
                <a:gd name="T2" fmla="*/ 755 w 765"/>
                <a:gd name="T3" fmla="*/ 39 h 98"/>
                <a:gd name="T4" fmla="*/ 724 w 765"/>
                <a:gd name="T5" fmla="*/ 49 h 98"/>
                <a:gd name="T6" fmla="*/ 428 w 765"/>
                <a:gd name="T7" fmla="*/ 49 h 98"/>
                <a:gd name="T8" fmla="*/ 398 w 765"/>
                <a:gd name="T9" fmla="*/ 59 h 98"/>
                <a:gd name="T10" fmla="*/ 377 w 765"/>
                <a:gd name="T11" fmla="*/ 98 h 98"/>
                <a:gd name="T12" fmla="*/ 367 w 765"/>
                <a:gd name="T13" fmla="*/ 59 h 98"/>
                <a:gd name="T14" fmla="*/ 336 w 765"/>
                <a:gd name="T15" fmla="*/ 49 h 98"/>
                <a:gd name="T16" fmla="*/ 41 w 765"/>
                <a:gd name="T17" fmla="*/ 49 h 98"/>
                <a:gd name="T18" fmla="*/ 10 w 765"/>
                <a:gd name="T19" fmla="*/ 39 h 98"/>
                <a:gd name="T20" fmla="*/ 0 w 765"/>
                <a:gd name="T21" fmla="*/ 0 h 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5"/>
                <a:gd name="T34" fmla="*/ 0 h 98"/>
                <a:gd name="T35" fmla="*/ 765 w 765"/>
                <a:gd name="T36" fmla="*/ 98 h 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5" h="98">
                  <a:moveTo>
                    <a:pt x="765" y="0"/>
                  </a:moveTo>
                  <a:lnTo>
                    <a:pt x="755" y="39"/>
                  </a:lnTo>
                  <a:lnTo>
                    <a:pt x="724" y="49"/>
                  </a:lnTo>
                  <a:lnTo>
                    <a:pt x="428" y="49"/>
                  </a:lnTo>
                  <a:lnTo>
                    <a:pt x="398" y="59"/>
                  </a:lnTo>
                  <a:lnTo>
                    <a:pt x="377" y="98"/>
                  </a:lnTo>
                  <a:lnTo>
                    <a:pt x="367" y="59"/>
                  </a:lnTo>
                  <a:lnTo>
                    <a:pt x="336" y="49"/>
                  </a:lnTo>
                  <a:lnTo>
                    <a:pt x="41" y="49"/>
                  </a:lnTo>
                  <a:lnTo>
                    <a:pt x="10" y="39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24" name="Line 57"/>
            <p:cNvSpPr>
              <a:spLocks noChangeShapeType="1"/>
            </p:cNvSpPr>
            <p:nvPr/>
          </p:nvSpPr>
          <p:spPr bwMode="auto">
            <a:xfrm>
              <a:off x="1283" y="892"/>
              <a:ext cx="1" cy="21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625" name="Freeform 58"/>
            <p:cNvSpPr>
              <a:spLocks/>
            </p:cNvSpPr>
            <p:nvPr/>
          </p:nvSpPr>
          <p:spPr bwMode="auto">
            <a:xfrm>
              <a:off x="1253" y="1098"/>
              <a:ext cx="71" cy="68"/>
            </a:xfrm>
            <a:custGeom>
              <a:avLst/>
              <a:gdLst>
                <a:gd name="T0" fmla="*/ 0 w 71"/>
                <a:gd name="T1" fmla="*/ 0 h 68"/>
                <a:gd name="T2" fmla="*/ 30 w 71"/>
                <a:gd name="T3" fmla="*/ 68 h 68"/>
                <a:gd name="T4" fmla="*/ 71 w 71"/>
                <a:gd name="T5" fmla="*/ 0 h 68"/>
                <a:gd name="T6" fmla="*/ 0 w 71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"/>
                <a:gd name="T13" fmla="*/ 0 h 68"/>
                <a:gd name="T14" fmla="*/ 71 w 71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" h="68">
                  <a:moveTo>
                    <a:pt x="0" y="0"/>
                  </a:moveTo>
                  <a:lnTo>
                    <a:pt x="30" y="68"/>
                  </a:lnTo>
                  <a:lnTo>
                    <a:pt x="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26" name="Freeform 59"/>
            <p:cNvSpPr>
              <a:spLocks/>
            </p:cNvSpPr>
            <p:nvPr/>
          </p:nvSpPr>
          <p:spPr bwMode="auto">
            <a:xfrm>
              <a:off x="804" y="1166"/>
              <a:ext cx="969" cy="471"/>
            </a:xfrm>
            <a:custGeom>
              <a:avLst/>
              <a:gdLst>
                <a:gd name="T0" fmla="*/ 0 w 969"/>
                <a:gd name="T1" fmla="*/ 236 h 471"/>
                <a:gd name="T2" fmla="*/ 479 w 969"/>
                <a:gd name="T3" fmla="*/ 0 h 471"/>
                <a:gd name="T4" fmla="*/ 969 w 969"/>
                <a:gd name="T5" fmla="*/ 236 h 471"/>
                <a:gd name="T6" fmla="*/ 479 w 969"/>
                <a:gd name="T7" fmla="*/ 471 h 471"/>
                <a:gd name="T8" fmla="*/ 0 w 969"/>
                <a:gd name="T9" fmla="*/ 236 h 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9"/>
                <a:gd name="T16" fmla="*/ 0 h 471"/>
                <a:gd name="T17" fmla="*/ 969 w 969"/>
                <a:gd name="T18" fmla="*/ 471 h 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9" h="471">
                  <a:moveTo>
                    <a:pt x="0" y="236"/>
                  </a:moveTo>
                  <a:lnTo>
                    <a:pt x="479" y="0"/>
                  </a:lnTo>
                  <a:lnTo>
                    <a:pt x="969" y="236"/>
                  </a:lnTo>
                  <a:lnTo>
                    <a:pt x="479" y="471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27" name="Rectangle 60"/>
            <p:cNvSpPr>
              <a:spLocks noChangeArrowheads="1"/>
            </p:cNvSpPr>
            <p:nvPr/>
          </p:nvSpPr>
          <p:spPr bwMode="auto">
            <a:xfrm>
              <a:off x="957" y="1333"/>
              <a:ext cx="64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同步方式？</a:t>
              </a:r>
              <a:endParaRPr lang="zh-CN" altLang="en-US"/>
            </a:p>
          </p:txBody>
        </p:sp>
        <p:sp>
          <p:nvSpPr>
            <p:cNvPr id="109628" name="Line 61"/>
            <p:cNvSpPr>
              <a:spLocks noChangeShapeType="1"/>
            </p:cNvSpPr>
            <p:nvPr/>
          </p:nvSpPr>
          <p:spPr bwMode="auto">
            <a:xfrm>
              <a:off x="1283" y="1637"/>
              <a:ext cx="1" cy="40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629" name="Freeform 62"/>
            <p:cNvSpPr>
              <a:spLocks/>
            </p:cNvSpPr>
            <p:nvPr/>
          </p:nvSpPr>
          <p:spPr bwMode="auto">
            <a:xfrm>
              <a:off x="1253" y="2029"/>
              <a:ext cx="71" cy="69"/>
            </a:xfrm>
            <a:custGeom>
              <a:avLst/>
              <a:gdLst>
                <a:gd name="T0" fmla="*/ 0 w 71"/>
                <a:gd name="T1" fmla="*/ 0 h 69"/>
                <a:gd name="T2" fmla="*/ 30 w 71"/>
                <a:gd name="T3" fmla="*/ 69 h 69"/>
                <a:gd name="T4" fmla="*/ 71 w 71"/>
                <a:gd name="T5" fmla="*/ 0 h 69"/>
                <a:gd name="T6" fmla="*/ 0 w 71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"/>
                <a:gd name="T13" fmla="*/ 0 h 69"/>
                <a:gd name="T14" fmla="*/ 71 w 71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" h="69">
                  <a:moveTo>
                    <a:pt x="0" y="0"/>
                  </a:moveTo>
                  <a:lnTo>
                    <a:pt x="30" y="69"/>
                  </a:lnTo>
                  <a:lnTo>
                    <a:pt x="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30" name="Rectangle 63"/>
            <p:cNvSpPr>
              <a:spLocks noChangeArrowheads="1"/>
            </p:cNvSpPr>
            <p:nvPr/>
          </p:nvSpPr>
          <p:spPr bwMode="auto">
            <a:xfrm>
              <a:off x="712" y="2098"/>
              <a:ext cx="1295" cy="186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31" name="Rectangle 64"/>
            <p:cNvSpPr>
              <a:spLocks noChangeArrowheads="1"/>
            </p:cNvSpPr>
            <p:nvPr/>
          </p:nvSpPr>
          <p:spPr bwMode="auto">
            <a:xfrm>
              <a:off x="1089" y="2117"/>
              <a:ext cx="51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成帧控制</a:t>
              </a:r>
              <a:endParaRPr lang="zh-CN" altLang="en-US"/>
            </a:p>
          </p:txBody>
        </p:sp>
        <p:sp>
          <p:nvSpPr>
            <p:cNvPr id="109632" name="Rectangle 65"/>
            <p:cNvSpPr>
              <a:spLocks noChangeArrowheads="1"/>
            </p:cNvSpPr>
            <p:nvPr/>
          </p:nvSpPr>
          <p:spPr bwMode="auto">
            <a:xfrm>
              <a:off x="712" y="2284"/>
              <a:ext cx="1295" cy="735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33" name="Rectangle 66"/>
            <p:cNvSpPr>
              <a:spLocks noChangeArrowheads="1"/>
            </p:cNvSpPr>
            <p:nvPr/>
          </p:nvSpPr>
          <p:spPr bwMode="auto">
            <a:xfrm>
              <a:off x="743" y="2225"/>
              <a:ext cx="64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00: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无效</a:t>
              </a:r>
              <a:endParaRPr lang="zh-CN" altLang="en-US"/>
            </a:p>
          </p:txBody>
        </p:sp>
        <p:sp>
          <p:nvSpPr>
            <p:cNvPr id="109634" name="Rectangle 67"/>
            <p:cNvSpPr>
              <a:spLocks noChangeArrowheads="1"/>
            </p:cNvSpPr>
            <p:nvPr/>
          </p:nvSpPr>
          <p:spPr bwMode="auto">
            <a:xfrm>
              <a:off x="743" y="2411"/>
              <a:ext cx="96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01: 1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个停止位</a:t>
              </a:r>
              <a:endParaRPr lang="zh-CN" altLang="en-US"/>
            </a:p>
          </p:txBody>
        </p:sp>
        <p:sp>
          <p:nvSpPr>
            <p:cNvPr id="109635" name="Rectangle 68"/>
            <p:cNvSpPr>
              <a:spLocks noChangeArrowheads="1"/>
            </p:cNvSpPr>
            <p:nvPr/>
          </p:nvSpPr>
          <p:spPr bwMode="auto">
            <a:xfrm>
              <a:off x="743" y="2588"/>
              <a:ext cx="102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10: 1  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个停止</a:t>
              </a:r>
              <a:endParaRPr lang="zh-CN" altLang="en-US"/>
            </a:p>
          </p:txBody>
        </p:sp>
        <p:sp>
          <p:nvSpPr>
            <p:cNvPr id="109636" name="Rectangle 69"/>
            <p:cNvSpPr>
              <a:spLocks noChangeArrowheads="1"/>
            </p:cNvSpPr>
            <p:nvPr/>
          </p:nvSpPr>
          <p:spPr bwMode="auto">
            <a:xfrm>
              <a:off x="743" y="2774"/>
              <a:ext cx="12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位</a:t>
              </a:r>
              <a:endParaRPr lang="zh-CN" altLang="en-US"/>
            </a:p>
          </p:txBody>
        </p:sp>
        <p:sp>
          <p:nvSpPr>
            <p:cNvPr id="109637" name="Rectangle 70"/>
            <p:cNvSpPr>
              <a:spLocks noChangeArrowheads="1"/>
            </p:cNvSpPr>
            <p:nvPr/>
          </p:nvSpPr>
          <p:spPr bwMode="auto">
            <a:xfrm>
              <a:off x="743" y="2960"/>
              <a:ext cx="96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  11: 2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个停止位</a:t>
              </a:r>
              <a:endParaRPr lang="zh-CN" altLang="en-US"/>
            </a:p>
          </p:txBody>
        </p:sp>
        <p:sp>
          <p:nvSpPr>
            <p:cNvPr id="109638" name="Line 71"/>
            <p:cNvSpPr>
              <a:spLocks noChangeShapeType="1"/>
            </p:cNvSpPr>
            <p:nvPr/>
          </p:nvSpPr>
          <p:spPr bwMode="auto">
            <a:xfrm>
              <a:off x="1242" y="2745"/>
              <a:ext cx="9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639" name="Rectangle 72"/>
            <p:cNvSpPr>
              <a:spLocks noChangeArrowheads="1"/>
            </p:cNvSpPr>
            <p:nvPr/>
          </p:nvSpPr>
          <p:spPr bwMode="auto">
            <a:xfrm>
              <a:off x="1253" y="2744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2</a:t>
              </a:r>
              <a:endParaRPr lang="en-US" altLang="zh-CN"/>
            </a:p>
          </p:txBody>
        </p:sp>
        <p:sp>
          <p:nvSpPr>
            <p:cNvPr id="109640" name="Rectangle 73"/>
            <p:cNvSpPr>
              <a:spLocks noChangeArrowheads="1"/>
            </p:cNvSpPr>
            <p:nvPr/>
          </p:nvSpPr>
          <p:spPr bwMode="auto">
            <a:xfrm>
              <a:off x="1253" y="2617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</a:t>
              </a:r>
              <a:endParaRPr lang="en-US" altLang="zh-CN"/>
            </a:p>
          </p:txBody>
        </p:sp>
        <p:sp>
          <p:nvSpPr>
            <p:cNvPr id="109641" name="Rectangle 74"/>
            <p:cNvSpPr>
              <a:spLocks noChangeArrowheads="1"/>
            </p:cNvSpPr>
            <p:nvPr/>
          </p:nvSpPr>
          <p:spPr bwMode="auto">
            <a:xfrm>
              <a:off x="712" y="3205"/>
              <a:ext cx="1295" cy="187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42" name="Rectangle 75"/>
            <p:cNvSpPr>
              <a:spLocks noChangeArrowheads="1"/>
            </p:cNvSpPr>
            <p:nvPr/>
          </p:nvSpPr>
          <p:spPr bwMode="auto">
            <a:xfrm>
              <a:off x="1089" y="3235"/>
              <a:ext cx="51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同步控制</a:t>
              </a:r>
              <a:endParaRPr lang="zh-CN" altLang="en-US"/>
            </a:p>
          </p:txBody>
        </p:sp>
        <p:sp>
          <p:nvSpPr>
            <p:cNvPr id="109643" name="Rectangle 76"/>
            <p:cNvSpPr>
              <a:spLocks noChangeArrowheads="1"/>
            </p:cNvSpPr>
            <p:nvPr/>
          </p:nvSpPr>
          <p:spPr bwMode="auto">
            <a:xfrm>
              <a:off x="712" y="3392"/>
              <a:ext cx="1295" cy="745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44" name="Rectangle 77"/>
            <p:cNvSpPr>
              <a:spLocks noChangeArrowheads="1"/>
            </p:cNvSpPr>
            <p:nvPr/>
          </p:nvSpPr>
          <p:spPr bwMode="auto">
            <a:xfrm>
              <a:off x="743" y="3432"/>
              <a:ext cx="70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×0: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内同步</a:t>
              </a:r>
              <a:endParaRPr lang="zh-CN" altLang="en-US"/>
            </a:p>
          </p:txBody>
        </p:sp>
        <p:sp>
          <p:nvSpPr>
            <p:cNvPr id="109645" name="Rectangle 78"/>
            <p:cNvSpPr>
              <a:spLocks noChangeArrowheads="1"/>
            </p:cNvSpPr>
            <p:nvPr/>
          </p:nvSpPr>
          <p:spPr bwMode="auto">
            <a:xfrm>
              <a:off x="743" y="3607"/>
              <a:ext cx="70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×1: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外同步</a:t>
              </a:r>
              <a:endParaRPr lang="zh-CN" altLang="en-US"/>
            </a:p>
          </p:txBody>
        </p:sp>
        <p:sp>
          <p:nvSpPr>
            <p:cNvPr id="109646" name="Rectangle 79"/>
            <p:cNvSpPr>
              <a:spLocks noChangeArrowheads="1"/>
            </p:cNvSpPr>
            <p:nvPr/>
          </p:nvSpPr>
          <p:spPr bwMode="auto">
            <a:xfrm>
              <a:off x="743" y="3793"/>
              <a:ext cx="96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0×: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双同步字符</a:t>
              </a:r>
              <a:endParaRPr lang="zh-CN" altLang="en-US"/>
            </a:p>
          </p:txBody>
        </p:sp>
        <p:sp>
          <p:nvSpPr>
            <p:cNvPr id="109647" name="Rectangle 80"/>
            <p:cNvSpPr>
              <a:spLocks noChangeArrowheads="1"/>
            </p:cNvSpPr>
            <p:nvPr/>
          </p:nvSpPr>
          <p:spPr bwMode="auto">
            <a:xfrm>
              <a:off x="743" y="3980"/>
              <a:ext cx="96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1×: 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单同步字符</a:t>
              </a:r>
              <a:endParaRPr lang="zh-CN" altLang="en-US"/>
            </a:p>
          </p:txBody>
        </p:sp>
        <p:sp>
          <p:nvSpPr>
            <p:cNvPr id="109648" name="Freeform 81"/>
            <p:cNvSpPr>
              <a:spLocks/>
            </p:cNvSpPr>
            <p:nvPr/>
          </p:nvSpPr>
          <p:spPr bwMode="auto">
            <a:xfrm>
              <a:off x="518" y="1402"/>
              <a:ext cx="286" cy="1901"/>
            </a:xfrm>
            <a:custGeom>
              <a:avLst/>
              <a:gdLst>
                <a:gd name="T0" fmla="*/ 286 w 286"/>
                <a:gd name="T1" fmla="*/ 0 h 1901"/>
                <a:gd name="T2" fmla="*/ 0 w 286"/>
                <a:gd name="T3" fmla="*/ 0 h 1901"/>
                <a:gd name="T4" fmla="*/ 0 w 286"/>
                <a:gd name="T5" fmla="*/ 1901 h 1901"/>
                <a:gd name="T6" fmla="*/ 123 w 286"/>
                <a:gd name="T7" fmla="*/ 1901 h 19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6"/>
                <a:gd name="T13" fmla="*/ 0 h 1901"/>
                <a:gd name="T14" fmla="*/ 286 w 286"/>
                <a:gd name="T15" fmla="*/ 1901 h 19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6" h="1901">
                  <a:moveTo>
                    <a:pt x="286" y="0"/>
                  </a:moveTo>
                  <a:lnTo>
                    <a:pt x="0" y="0"/>
                  </a:lnTo>
                  <a:lnTo>
                    <a:pt x="0" y="1901"/>
                  </a:lnTo>
                  <a:lnTo>
                    <a:pt x="123" y="190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49" name="Freeform 82"/>
            <p:cNvSpPr>
              <a:spLocks/>
            </p:cNvSpPr>
            <p:nvPr/>
          </p:nvSpPr>
          <p:spPr bwMode="auto">
            <a:xfrm>
              <a:off x="641" y="3264"/>
              <a:ext cx="71" cy="69"/>
            </a:xfrm>
            <a:custGeom>
              <a:avLst/>
              <a:gdLst>
                <a:gd name="T0" fmla="*/ 0 w 71"/>
                <a:gd name="T1" fmla="*/ 0 h 69"/>
                <a:gd name="T2" fmla="*/ 71 w 71"/>
                <a:gd name="T3" fmla="*/ 39 h 69"/>
                <a:gd name="T4" fmla="*/ 0 w 71"/>
                <a:gd name="T5" fmla="*/ 69 h 69"/>
                <a:gd name="T6" fmla="*/ 0 w 71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"/>
                <a:gd name="T13" fmla="*/ 0 h 69"/>
                <a:gd name="T14" fmla="*/ 71 w 71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" h="69">
                  <a:moveTo>
                    <a:pt x="0" y="0"/>
                  </a:moveTo>
                  <a:lnTo>
                    <a:pt x="71" y="3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650" name="Rectangle 83"/>
            <p:cNvSpPr>
              <a:spLocks noChangeArrowheads="1"/>
            </p:cNvSpPr>
            <p:nvPr/>
          </p:nvSpPr>
          <p:spPr bwMode="auto">
            <a:xfrm>
              <a:off x="1640" y="1676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N</a:t>
              </a:r>
              <a:endParaRPr lang="en-US" altLang="zh-CN"/>
            </a:p>
          </p:txBody>
        </p:sp>
        <p:sp>
          <p:nvSpPr>
            <p:cNvPr id="109651" name="Rectangle 84"/>
            <p:cNvSpPr>
              <a:spLocks noChangeArrowheads="1"/>
            </p:cNvSpPr>
            <p:nvPr/>
          </p:nvSpPr>
          <p:spPr bwMode="auto">
            <a:xfrm>
              <a:off x="1283" y="1832"/>
              <a:ext cx="19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（</a:t>
              </a:r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652" name="Rectangle 85"/>
            <p:cNvSpPr>
              <a:spLocks noChangeArrowheads="1"/>
            </p:cNvSpPr>
            <p:nvPr/>
          </p:nvSpPr>
          <p:spPr bwMode="auto">
            <a:xfrm>
              <a:off x="1487" y="1902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</a:t>
              </a:r>
              <a:endParaRPr lang="en-US" altLang="zh-CN"/>
            </a:p>
          </p:txBody>
        </p:sp>
        <p:sp>
          <p:nvSpPr>
            <p:cNvPr id="109653" name="Rectangle 86"/>
            <p:cNvSpPr>
              <a:spLocks noChangeArrowheads="1"/>
            </p:cNvSpPr>
            <p:nvPr/>
          </p:nvSpPr>
          <p:spPr bwMode="auto">
            <a:xfrm>
              <a:off x="1538" y="1832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09654" name="Rectangle 87"/>
            <p:cNvSpPr>
              <a:spLocks noChangeArrowheads="1"/>
            </p:cNvSpPr>
            <p:nvPr/>
          </p:nvSpPr>
          <p:spPr bwMode="auto">
            <a:xfrm>
              <a:off x="1610" y="1902"/>
              <a:ext cx="4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0</a:t>
              </a:r>
              <a:endParaRPr lang="en-US" altLang="zh-CN"/>
            </a:p>
          </p:txBody>
        </p:sp>
        <p:sp>
          <p:nvSpPr>
            <p:cNvPr id="109655" name="Rectangle 88"/>
            <p:cNvSpPr>
              <a:spLocks noChangeArrowheads="1"/>
            </p:cNvSpPr>
            <p:nvPr/>
          </p:nvSpPr>
          <p:spPr bwMode="auto">
            <a:xfrm>
              <a:off x="1661" y="1832"/>
              <a:ext cx="38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≠00</a:t>
              </a:r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）</a:t>
              </a:r>
              <a:endParaRPr lang="zh-CN" altLang="en-US"/>
            </a:p>
          </p:txBody>
        </p:sp>
        <p:sp>
          <p:nvSpPr>
            <p:cNvPr id="109656" name="Rectangle 89"/>
            <p:cNvSpPr>
              <a:spLocks noChangeArrowheads="1"/>
            </p:cNvSpPr>
            <p:nvPr/>
          </p:nvSpPr>
          <p:spPr bwMode="auto">
            <a:xfrm>
              <a:off x="722" y="1470"/>
              <a:ext cx="6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Y</a:t>
              </a:r>
              <a:endParaRPr lang="en-US" altLang="zh-CN"/>
            </a:p>
          </p:txBody>
        </p:sp>
        <p:sp>
          <p:nvSpPr>
            <p:cNvPr id="109657" name="Rectangle 90"/>
            <p:cNvSpPr>
              <a:spLocks noChangeArrowheads="1"/>
            </p:cNvSpPr>
            <p:nvPr/>
          </p:nvSpPr>
          <p:spPr bwMode="auto">
            <a:xfrm>
              <a:off x="427" y="1245"/>
              <a:ext cx="25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同步</a:t>
              </a:r>
              <a:endParaRPr lang="zh-CN" altLang="en-US"/>
            </a:p>
          </p:txBody>
        </p:sp>
      </p:grpSp>
      <p:sp>
        <p:nvSpPr>
          <p:cNvPr id="109571" name="Text Box 92"/>
          <p:cNvSpPr txBox="1">
            <a:spLocks noChangeArrowheads="1"/>
          </p:cNvSpPr>
          <p:nvPr/>
        </p:nvSpPr>
        <p:spPr bwMode="auto">
          <a:xfrm>
            <a:off x="2638419" y="0"/>
            <a:ext cx="6411809" cy="67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20000"/>
              </a:spcBef>
            </a:pPr>
            <a:r>
              <a:rPr lang="en-US" altLang="zh-CN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工作模式字</a:t>
            </a:r>
          </a:p>
        </p:txBody>
      </p:sp>
    </p:spTree>
    <p:extLst>
      <p:ext uri="{BB962C8B-B14F-4D97-AF65-F5344CB8AC3E}">
        <p14:creationId xmlns:p14="http://schemas.microsoft.com/office/powerpoint/2010/main" val="4047907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3"/>
          <p:cNvGraphicFramePr>
            <a:graphicFrameLocks noChangeAspect="1"/>
          </p:cNvGraphicFramePr>
          <p:nvPr/>
        </p:nvGraphicFramePr>
        <p:xfrm>
          <a:off x="1522148" y="762177"/>
          <a:ext cx="9146117" cy="525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VISIO" r:id="rId3" imgW="4457160" imgH="2102760" progId="Visio.Drawing.11">
                  <p:embed/>
                </p:oleObj>
              </mc:Choice>
              <mc:Fallback>
                <p:oleObj name="VISIO" r:id="rId3" imgW="4457160" imgH="21027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762177"/>
                        <a:ext cx="9146117" cy="5259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矩形 3"/>
          <p:cNvSpPr>
            <a:spLocks noChangeArrowheads="1"/>
          </p:cNvSpPr>
          <p:nvPr/>
        </p:nvSpPr>
        <p:spPr bwMode="auto">
          <a:xfrm>
            <a:off x="2308142" y="1"/>
            <a:ext cx="3251953" cy="52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．命令控制字格式</a:t>
            </a:r>
          </a:p>
        </p:txBody>
      </p:sp>
    </p:spTree>
    <p:extLst>
      <p:ext uri="{BB962C8B-B14F-4D97-AF65-F5344CB8AC3E}">
        <p14:creationId xmlns:p14="http://schemas.microsoft.com/office/powerpoint/2010/main" val="4265767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4" name="Group 2"/>
          <p:cNvGrpSpPr>
            <a:grpSpLocks/>
          </p:cNvGrpSpPr>
          <p:nvPr/>
        </p:nvGrpSpPr>
        <p:grpSpPr bwMode="auto">
          <a:xfrm>
            <a:off x="1617420" y="1197253"/>
            <a:ext cx="9071487" cy="5078000"/>
            <a:chOff x="47" y="834"/>
            <a:chExt cx="5713" cy="3198"/>
          </a:xfrm>
        </p:grpSpPr>
        <p:sp>
          <p:nvSpPr>
            <p:cNvPr id="110596" name="Text Box 3"/>
            <p:cNvSpPr txBox="1">
              <a:spLocks noChangeArrowheads="1"/>
            </p:cNvSpPr>
            <p:nvPr/>
          </p:nvSpPr>
          <p:spPr bwMode="auto">
            <a:xfrm>
              <a:off x="1872" y="3744"/>
              <a:ext cx="1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隶书" panose="02010509060101010101" pitchFamily="49" charset="-122"/>
                  <a:ea typeface="隶书" panose="02010509060101010101" pitchFamily="49" charset="-122"/>
                </a:rPr>
                <a:t>8251A</a:t>
              </a:r>
              <a:r>
                <a:rPr lang="zh-CN" altLang="en-US">
                  <a:latin typeface="隶书" panose="02010509060101010101" pitchFamily="49" charset="-122"/>
                  <a:ea typeface="隶书" panose="02010509060101010101" pitchFamily="49" charset="-122"/>
                </a:rPr>
                <a:t>状态字格式</a:t>
              </a:r>
              <a:r>
                <a:rPr lang="zh-CN" altLang="en-US"/>
                <a:t> </a:t>
              </a:r>
            </a:p>
          </p:txBody>
        </p:sp>
        <p:sp>
          <p:nvSpPr>
            <p:cNvPr id="110597" name="Rectangle 4"/>
            <p:cNvSpPr>
              <a:spLocks noChangeArrowheads="1"/>
            </p:cNvSpPr>
            <p:nvPr/>
          </p:nvSpPr>
          <p:spPr bwMode="auto">
            <a:xfrm>
              <a:off x="47" y="1092"/>
              <a:ext cx="564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598" name="Rectangle 5"/>
            <p:cNvSpPr>
              <a:spLocks noChangeArrowheads="1"/>
            </p:cNvSpPr>
            <p:nvPr/>
          </p:nvSpPr>
          <p:spPr bwMode="auto">
            <a:xfrm>
              <a:off x="165" y="1174"/>
              <a:ext cx="30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</a:rPr>
                <a:t>DSRS</a:t>
              </a:r>
              <a:endParaRPr lang="en-US" altLang="zh-CN"/>
            </a:p>
          </p:txBody>
        </p:sp>
        <p:sp>
          <p:nvSpPr>
            <p:cNvPr id="110599" name="Rectangle 6"/>
            <p:cNvSpPr>
              <a:spLocks noChangeArrowheads="1"/>
            </p:cNvSpPr>
            <p:nvPr/>
          </p:nvSpPr>
          <p:spPr bwMode="auto">
            <a:xfrm>
              <a:off x="611" y="1092"/>
              <a:ext cx="553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00" name="Rectangle 7"/>
            <p:cNvSpPr>
              <a:spLocks noChangeArrowheads="1"/>
            </p:cNvSpPr>
            <p:nvPr/>
          </p:nvSpPr>
          <p:spPr bwMode="auto">
            <a:xfrm>
              <a:off x="682" y="1174"/>
              <a:ext cx="46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SYNDET</a:t>
              </a:r>
              <a:endParaRPr lang="en-US" altLang="zh-CN"/>
            </a:p>
          </p:txBody>
        </p:sp>
        <p:sp>
          <p:nvSpPr>
            <p:cNvPr id="110601" name="Rectangle 8"/>
            <p:cNvSpPr>
              <a:spLocks noChangeArrowheads="1"/>
            </p:cNvSpPr>
            <p:nvPr/>
          </p:nvSpPr>
          <p:spPr bwMode="auto">
            <a:xfrm>
              <a:off x="1164" y="1092"/>
              <a:ext cx="552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02" name="Rectangle 9"/>
            <p:cNvSpPr>
              <a:spLocks noChangeArrowheads="1"/>
            </p:cNvSpPr>
            <p:nvPr/>
          </p:nvSpPr>
          <p:spPr bwMode="auto">
            <a:xfrm>
              <a:off x="1352" y="1174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FE</a:t>
              </a:r>
              <a:endParaRPr lang="en-US" altLang="zh-CN"/>
            </a:p>
          </p:txBody>
        </p:sp>
        <p:sp>
          <p:nvSpPr>
            <p:cNvPr id="110603" name="Rectangle 10"/>
            <p:cNvSpPr>
              <a:spLocks noChangeArrowheads="1"/>
            </p:cNvSpPr>
            <p:nvPr/>
          </p:nvSpPr>
          <p:spPr bwMode="auto">
            <a:xfrm>
              <a:off x="1716" y="1092"/>
              <a:ext cx="553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04" name="Rectangle 11"/>
            <p:cNvSpPr>
              <a:spLocks noChangeArrowheads="1"/>
            </p:cNvSpPr>
            <p:nvPr/>
          </p:nvSpPr>
          <p:spPr bwMode="auto">
            <a:xfrm>
              <a:off x="1904" y="1174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OE</a:t>
              </a:r>
              <a:endParaRPr lang="en-US" altLang="zh-CN"/>
            </a:p>
          </p:txBody>
        </p:sp>
        <p:sp>
          <p:nvSpPr>
            <p:cNvPr id="110605" name="Rectangle 12"/>
            <p:cNvSpPr>
              <a:spLocks noChangeArrowheads="1"/>
            </p:cNvSpPr>
            <p:nvPr/>
          </p:nvSpPr>
          <p:spPr bwMode="auto">
            <a:xfrm>
              <a:off x="2269" y="1092"/>
              <a:ext cx="552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2469" y="1174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PE</a:t>
              </a:r>
              <a:endParaRPr lang="en-US" altLang="zh-CN"/>
            </a:p>
          </p:txBody>
        </p:sp>
        <p:sp>
          <p:nvSpPr>
            <p:cNvPr id="110607" name="Rectangle 14"/>
            <p:cNvSpPr>
              <a:spLocks noChangeArrowheads="1"/>
            </p:cNvSpPr>
            <p:nvPr/>
          </p:nvSpPr>
          <p:spPr bwMode="auto">
            <a:xfrm>
              <a:off x="2821" y="1092"/>
              <a:ext cx="564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08" name="Rectangle 15"/>
            <p:cNvSpPr>
              <a:spLocks noChangeArrowheads="1"/>
            </p:cNvSpPr>
            <p:nvPr/>
          </p:nvSpPr>
          <p:spPr bwMode="auto">
            <a:xfrm>
              <a:off x="2974" y="1174"/>
              <a:ext cx="23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TXE</a:t>
              </a:r>
              <a:endParaRPr lang="en-US" altLang="zh-CN"/>
            </a:p>
          </p:txBody>
        </p:sp>
        <p:sp>
          <p:nvSpPr>
            <p:cNvPr id="110609" name="Rectangle 16"/>
            <p:cNvSpPr>
              <a:spLocks noChangeArrowheads="1"/>
            </p:cNvSpPr>
            <p:nvPr/>
          </p:nvSpPr>
          <p:spPr bwMode="auto">
            <a:xfrm>
              <a:off x="3385" y="1092"/>
              <a:ext cx="553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10" name="Rectangle 17"/>
            <p:cNvSpPr>
              <a:spLocks noChangeArrowheads="1"/>
            </p:cNvSpPr>
            <p:nvPr/>
          </p:nvSpPr>
          <p:spPr bwMode="auto">
            <a:xfrm>
              <a:off x="3456" y="1174"/>
              <a:ext cx="38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RxRDY</a:t>
              </a:r>
              <a:endParaRPr lang="en-US" altLang="zh-CN"/>
            </a:p>
          </p:txBody>
        </p:sp>
        <p:sp>
          <p:nvSpPr>
            <p:cNvPr id="110611" name="Rectangle 18"/>
            <p:cNvSpPr>
              <a:spLocks noChangeArrowheads="1"/>
            </p:cNvSpPr>
            <p:nvPr/>
          </p:nvSpPr>
          <p:spPr bwMode="auto">
            <a:xfrm>
              <a:off x="3938" y="1092"/>
              <a:ext cx="552" cy="3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12" name="Rectangle 19"/>
            <p:cNvSpPr>
              <a:spLocks noChangeArrowheads="1"/>
            </p:cNvSpPr>
            <p:nvPr/>
          </p:nvSpPr>
          <p:spPr bwMode="auto">
            <a:xfrm>
              <a:off x="4008" y="1174"/>
              <a:ext cx="38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TxRDY</a:t>
              </a:r>
              <a:endParaRPr lang="en-US" altLang="zh-CN"/>
            </a:p>
          </p:txBody>
        </p:sp>
        <p:sp>
          <p:nvSpPr>
            <p:cNvPr id="110613" name="Rectangle 20"/>
            <p:cNvSpPr>
              <a:spLocks noChangeArrowheads="1"/>
            </p:cNvSpPr>
            <p:nvPr/>
          </p:nvSpPr>
          <p:spPr bwMode="auto">
            <a:xfrm>
              <a:off x="259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14" name="Rectangle 21"/>
            <p:cNvSpPr>
              <a:spLocks noChangeArrowheads="1"/>
            </p:cNvSpPr>
            <p:nvPr/>
          </p:nvSpPr>
          <p:spPr bwMode="auto">
            <a:xfrm>
              <a:off x="341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7</a:t>
              </a:r>
              <a:endParaRPr lang="en-US" altLang="zh-CN"/>
            </a:p>
          </p:txBody>
        </p:sp>
        <p:sp>
          <p:nvSpPr>
            <p:cNvPr id="110615" name="Rectangle 22"/>
            <p:cNvSpPr>
              <a:spLocks noChangeArrowheads="1"/>
            </p:cNvSpPr>
            <p:nvPr/>
          </p:nvSpPr>
          <p:spPr bwMode="auto">
            <a:xfrm>
              <a:off x="811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16" name="Rectangle 23"/>
            <p:cNvSpPr>
              <a:spLocks noChangeArrowheads="1"/>
            </p:cNvSpPr>
            <p:nvPr/>
          </p:nvSpPr>
          <p:spPr bwMode="auto">
            <a:xfrm>
              <a:off x="893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6</a:t>
              </a:r>
              <a:endParaRPr lang="en-US" altLang="zh-CN"/>
            </a:p>
          </p:txBody>
        </p:sp>
        <p:sp>
          <p:nvSpPr>
            <p:cNvPr id="110617" name="Rectangle 24"/>
            <p:cNvSpPr>
              <a:spLocks noChangeArrowheads="1"/>
            </p:cNvSpPr>
            <p:nvPr/>
          </p:nvSpPr>
          <p:spPr bwMode="auto">
            <a:xfrm>
              <a:off x="1364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18" name="Rectangle 25"/>
            <p:cNvSpPr>
              <a:spLocks noChangeArrowheads="1"/>
            </p:cNvSpPr>
            <p:nvPr/>
          </p:nvSpPr>
          <p:spPr bwMode="auto">
            <a:xfrm>
              <a:off x="1446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5</a:t>
              </a:r>
              <a:endParaRPr lang="en-US" altLang="zh-CN"/>
            </a:p>
          </p:txBody>
        </p:sp>
        <p:sp>
          <p:nvSpPr>
            <p:cNvPr id="110619" name="Rectangle 26"/>
            <p:cNvSpPr>
              <a:spLocks noChangeArrowheads="1"/>
            </p:cNvSpPr>
            <p:nvPr/>
          </p:nvSpPr>
          <p:spPr bwMode="auto">
            <a:xfrm>
              <a:off x="1916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20" name="Rectangle 27"/>
            <p:cNvSpPr>
              <a:spLocks noChangeArrowheads="1"/>
            </p:cNvSpPr>
            <p:nvPr/>
          </p:nvSpPr>
          <p:spPr bwMode="auto">
            <a:xfrm>
              <a:off x="1998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4</a:t>
              </a:r>
              <a:endParaRPr lang="en-US" altLang="zh-CN"/>
            </a:p>
          </p:txBody>
        </p:sp>
        <p:sp>
          <p:nvSpPr>
            <p:cNvPr id="110621" name="Rectangle 28"/>
            <p:cNvSpPr>
              <a:spLocks noChangeArrowheads="1"/>
            </p:cNvSpPr>
            <p:nvPr/>
          </p:nvSpPr>
          <p:spPr bwMode="auto">
            <a:xfrm>
              <a:off x="2480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22" name="Rectangle 29"/>
            <p:cNvSpPr>
              <a:spLocks noChangeArrowheads="1"/>
            </p:cNvSpPr>
            <p:nvPr/>
          </p:nvSpPr>
          <p:spPr bwMode="auto">
            <a:xfrm>
              <a:off x="2563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3</a:t>
              </a:r>
              <a:endParaRPr lang="en-US" altLang="zh-CN"/>
            </a:p>
          </p:txBody>
        </p:sp>
        <p:sp>
          <p:nvSpPr>
            <p:cNvPr id="110623" name="Rectangle 30"/>
            <p:cNvSpPr>
              <a:spLocks noChangeArrowheads="1"/>
            </p:cNvSpPr>
            <p:nvPr/>
          </p:nvSpPr>
          <p:spPr bwMode="auto">
            <a:xfrm>
              <a:off x="3033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24" name="Rectangle 31"/>
            <p:cNvSpPr>
              <a:spLocks noChangeArrowheads="1"/>
            </p:cNvSpPr>
            <p:nvPr/>
          </p:nvSpPr>
          <p:spPr bwMode="auto">
            <a:xfrm>
              <a:off x="3115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2</a:t>
              </a:r>
              <a:endParaRPr lang="en-US" altLang="zh-CN"/>
            </a:p>
          </p:txBody>
        </p:sp>
        <p:sp>
          <p:nvSpPr>
            <p:cNvPr id="110625" name="Rectangle 32"/>
            <p:cNvSpPr>
              <a:spLocks noChangeArrowheads="1"/>
            </p:cNvSpPr>
            <p:nvPr/>
          </p:nvSpPr>
          <p:spPr bwMode="auto">
            <a:xfrm>
              <a:off x="3585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26" name="Rectangle 33"/>
            <p:cNvSpPr>
              <a:spLocks noChangeArrowheads="1"/>
            </p:cNvSpPr>
            <p:nvPr/>
          </p:nvSpPr>
          <p:spPr bwMode="auto">
            <a:xfrm>
              <a:off x="3668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</a:t>
              </a:r>
              <a:endParaRPr lang="en-US" altLang="zh-CN"/>
            </a:p>
          </p:txBody>
        </p:sp>
        <p:sp>
          <p:nvSpPr>
            <p:cNvPr id="110627" name="Rectangle 34"/>
            <p:cNvSpPr>
              <a:spLocks noChangeArrowheads="1"/>
            </p:cNvSpPr>
            <p:nvPr/>
          </p:nvSpPr>
          <p:spPr bwMode="auto">
            <a:xfrm>
              <a:off x="4138" y="83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</a:t>
              </a:r>
              <a:endParaRPr lang="en-US" altLang="zh-CN"/>
            </a:p>
          </p:txBody>
        </p:sp>
        <p:sp>
          <p:nvSpPr>
            <p:cNvPr id="110628" name="Rectangle 35"/>
            <p:cNvSpPr>
              <a:spLocks noChangeArrowheads="1"/>
            </p:cNvSpPr>
            <p:nvPr/>
          </p:nvSpPr>
          <p:spPr bwMode="auto">
            <a:xfrm>
              <a:off x="4220" y="928"/>
              <a:ext cx="5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0</a:t>
              </a:r>
              <a:endParaRPr lang="en-US" altLang="zh-CN"/>
            </a:p>
          </p:txBody>
        </p:sp>
        <p:sp>
          <p:nvSpPr>
            <p:cNvPr id="110629" name="Freeform 36"/>
            <p:cNvSpPr>
              <a:spLocks/>
            </p:cNvSpPr>
            <p:nvPr/>
          </p:nvSpPr>
          <p:spPr bwMode="auto">
            <a:xfrm>
              <a:off x="4220" y="1421"/>
              <a:ext cx="1493" cy="328"/>
            </a:xfrm>
            <a:custGeom>
              <a:avLst/>
              <a:gdLst>
                <a:gd name="T0" fmla="*/ 0 w 1493"/>
                <a:gd name="T1" fmla="*/ 0 h 328"/>
                <a:gd name="T2" fmla="*/ 0 w 1493"/>
                <a:gd name="T3" fmla="*/ 328 h 328"/>
                <a:gd name="T4" fmla="*/ 1493 w 1493"/>
                <a:gd name="T5" fmla="*/ 328 h 328"/>
                <a:gd name="T6" fmla="*/ 0 60000 65536"/>
                <a:gd name="T7" fmla="*/ 0 60000 65536"/>
                <a:gd name="T8" fmla="*/ 0 60000 65536"/>
                <a:gd name="T9" fmla="*/ 0 w 1493"/>
                <a:gd name="T10" fmla="*/ 0 h 328"/>
                <a:gd name="T11" fmla="*/ 1493 w 1493"/>
                <a:gd name="T12" fmla="*/ 328 h 3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93" h="328">
                  <a:moveTo>
                    <a:pt x="0" y="0"/>
                  </a:moveTo>
                  <a:lnTo>
                    <a:pt x="0" y="328"/>
                  </a:lnTo>
                  <a:lnTo>
                    <a:pt x="1493" y="32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30" name="Rectangle 37"/>
            <p:cNvSpPr>
              <a:spLocks noChangeArrowheads="1"/>
            </p:cNvSpPr>
            <p:nvPr/>
          </p:nvSpPr>
          <p:spPr bwMode="auto">
            <a:xfrm>
              <a:off x="4455" y="1503"/>
              <a:ext cx="130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1= </a:t>
              </a:r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发送数缓冲器空</a:t>
              </a:r>
              <a:endParaRPr lang="zh-CN" altLang="en-US"/>
            </a:p>
          </p:txBody>
        </p:sp>
        <p:sp>
          <p:nvSpPr>
            <p:cNvPr id="110631" name="Freeform 38"/>
            <p:cNvSpPr>
              <a:spLocks/>
            </p:cNvSpPr>
            <p:nvPr/>
          </p:nvSpPr>
          <p:spPr bwMode="auto">
            <a:xfrm>
              <a:off x="882" y="1421"/>
              <a:ext cx="4831" cy="668"/>
            </a:xfrm>
            <a:custGeom>
              <a:avLst/>
              <a:gdLst>
                <a:gd name="T0" fmla="*/ 0 w 4831"/>
                <a:gd name="T1" fmla="*/ 0 h 668"/>
                <a:gd name="T2" fmla="*/ 0 w 4831"/>
                <a:gd name="T3" fmla="*/ 668 h 668"/>
                <a:gd name="T4" fmla="*/ 4831 w 4831"/>
                <a:gd name="T5" fmla="*/ 668 h 668"/>
                <a:gd name="T6" fmla="*/ 0 60000 65536"/>
                <a:gd name="T7" fmla="*/ 0 60000 65536"/>
                <a:gd name="T8" fmla="*/ 0 60000 65536"/>
                <a:gd name="T9" fmla="*/ 0 w 4831"/>
                <a:gd name="T10" fmla="*/ 0 h 668"/>
                <a:gd name="T11" fmla="*/ 4831 w 4831"/>
                <a:gd name="T12" fmla="*/ 668 h 6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31" h="668">
                  <a:moveTo>
                    <a:pt x="0" y="0"/>
                  </a:moveTo>
                  <a:lnTo>
                    <a:pt x="0" y="668"/>
                  </a:lnTo>
                  <a:lnTo>
                    <a:pt x="4831" y="66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32" name="Rectangle 39"/>
            <p:cNvSpPr>
              <a:spLocks noChangeArrowheads="1"/>
            </p:cNvSpPr>
            <p:nvPr/>
          </p:nvSpPr>
          <p:spPr bwMode="auto">
            <a:xfrm>
              <a:off x="4726" y="1831"/>
              <a:ext cx="76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同引脚定义</a:t>
              </a:r>
              <a:endParaRPr lang="zh-CN" altLang="en-US"/>
            </a:p>
          </p:txBody>
        </p:sp>
        <p:sp>
          <p:nvSpPr>
            <p:cNvPr id="110633" name="Line 40"/>
            <p:cNvSpPr>
              <a:spLocks noChangeShapeType="1"/>
            </p:cNvSpPr>
            <p:nvPr/>
          </p:nvSpPr>
          <p:spPr bwMode="auto">
            <a:xfrm>
              <a:off x="3656" y="1421"/>
              <a:ext cx="1" cy="6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34" name="Line 41"/>
            <p:cNvSpPr>
              <a:spLocks noChangeShapeType="1"/>
            </p:cNvSpPr>
            <p:nvPr/>
          </p:nvSpPr>
          <p:spPr bwMode="auto">
            <a:xfrm>
              <a:off x="3103" y="1421"/>
              <a:ext cx="1" cy="6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35" name="Freeform 42"/>
            <p:cNvSpPr>
              <a:spLocks/>
            </p:cNvSpPr>
            <p:nvPr/>
          </p:nvSpPr>
          <p:spPr bwMode="auto">
            <a:xfrm>
              <a:off x="3080" y="2066"/>
              <a:ext cx="47" cy="47"/>
            </a:xfrm>
            <a:custGeom>
              <a:avLst/>
              <a:gdLst>
                <a:gd name="T0" fmla="*/ 0 w 47"/>
                <a:gd name="T1" fmla="*/ 23 h 47"/>
                <a:gd name="T2" fmla="*/ 12 w 47"/>
                <a:gd name="T3" fmla="*/ 0 h 47"/>
                <a:gd name="T4" fmla="*/ 35 w 47"/>
                <a:gd name="T5" fmla="*/ 0 h 47"/>
                <a:gd name="T6" fmla="*/ 47 w 47"/>
                <a:gd name="T7" fmla="*/ 23 h 47"/>
                <a:gd name="T8" fmla="*/ 35 w 47"/>
                <a:gd name="T9" fmla="*/ 47 h 47"/>
                <a:gd name="T10" fmla="*/ 12 w 47"/>
                <a:gd name="T11" fmla="*/ 47 h 47"/>
                <a:gd name="T12" fmla="*/ 0 w 47"/>
                <a:gd name="T13" fmla="*/ 23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"/>
                <a:gd name="T22" fmla="*/ 0 h 47"/>
                <a:gd name="T23" fmla="*/ 47 w 47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" h="47">
                  <a:moveTo>
                    <a:pt x="0" y="23"/>
                  </a:moveTo>
                  <a:lnTo>
                    <a:pt x="12" y="0"/>
                  </a:lnTo>
                  <a:lnTo>
                    <a:pt x="35" y="0"/>
                  </a:lnTo>
                  <a:lnTo>
                    <a:pt x="47" y="23"/>
                  </a:lnTo>
                  <a:lnTo>
                    <a:pt x="35" y="47"/>
                  </a:lnTo>
                  <a:lnTo>
                    <a:pt x="12" y="4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36" name="Freeform 43"/>
            <p:cNvSpPr>
              <a:spLocks/>
            </p:cNvSpPr>
            <p:nvPr/>
          </p:nvSpPr>
          <p:spPr bwMode="auto">
            <a:xfrm>
              <a:off x="3632" y="2066"/>
              <a:ext cx="59" cy="47"/>
            </a:xfrm>
            <a:custGeom>
              <a:avLst/>
              <a:gdLst>
                <a:gd name="T0" fmla="*/ 0 w 59"/>
                <a:gd name="T1" fmla="*/ 23 h 47"/>
                <a:gd name="T2" fmla="*/ 12 w 59"/>
                <a:gd name="T3" fmla="*/ 0 h 47"/>
                <a:gd name="T4" fmla="*/ 47 w 59"/>
                <a:gd name="T5" fmla="*/ 0 h 47"/>
                <a:gd name="T6" fmla="*/ 59 w 59"/>
                <a:gd name="T7" fmla="*/ 23 h 47"/>
                <a:gd name="T8" fmla="*/ 47 w 59"/>
                <a:gd name="T9" fmla="*/ 47 h 47"/>
                <a:gd name="T10" fmla="*/ 12 w 59"/>
                <a:gd name="T11" fmla="*/ 47 h 47"/>
                <a:gd name="T12" fmla="*/ 0 w 59"/>
                <a:gd name="T13" fmla="*/ 23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"/>
                <a:gd name="T22" fmla="*/ 0 h 47"/>
                <a:gd name="T23" fmla="*/ 59 w 59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" h="47">
                  <a:moveTo>
                    <a:pt x="0" y="23"/>
                  </a:moveTo>
                  <a:lnTo>
                    <a:pt x="12" y="0"/>
                  </a:lnTo>
                  <a:lnTo>
                    <a:pt x="47" y="0"/>
                  </a:lnTo>
                  <a:lnTo>
                    <a:pt x="59" y="23"/>
                  </a:lnTo>
                  <a:lnTo>
                    <a:pt x="47" y="47"/>
                  </a:lnTo>
                  <a:lnTo>
                    <a:pt x="12" y="4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37" name="Freeform 44"/>
            <p:cNvSpPr>
              <a:spLocks/>
            </p:cNvSpPr>
            <p:nvPr/>
          </p:nvSpPr>
          <p:spPr bwMode="auto">
            <a:xfrm>
              <a:off x="2551" y="1421"/>
              <a:ext cx="2833" cy="997"/>
            </a:xfrm>
            <a:custGeom>
              <a:avLst/>
              <a:gdLst>
                <a:gd name="T0" fmla="*/ 0 w 2833"/>
                <a:gd name="T1" fmla="*/ 0 h 997"/>
                <a:gd name="T2" fmla="*/ 0 w 2833"/>
                <a:gd name="T3" fmla="*/ 997 h 997"/>
                <a:gd name="T4" fmla="*/ 2833 w 2833"/>
                <a:gd name="T5" fmla="*/ 997 h 997"/>
                <a:gd name="T6" fmla="*/ 0 60000 65536"/>
                <a:gd name="T7" fmla="*/ 0 60000 65536"/>
                <a:gd name="T8" fmla="*/ 0 60000 65536"/>
                <a:gd name="T9" fmla="*/ 0 w 2833"/>
                <a:gd name="T10" fmla="*/ 0 h 997"/>
                <a:gd name="T11" fmla="*/ 2833 w 2833"/>
                <a:gd name="T12" fmla="*/ 997 h 9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33" h="997">
                  <a:moveTo>
                    <a:pt x="0" y="0"/>
                  </a:moveTo>
                  <a:lnTo>
                    <a:pt x="0" y="997"/>
                  </a:lnTo>
                  <a:lnTo>
                    <a:pt x="2833" y="997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38" name="Rectangle 45"/>
            <p:cNvSpPr>
              <a:spLocks noChangeArrowheads="1"/>
            </p:cNvSpPr>
            <p:nvPr/>
          </p:nvSpPr>
          <p:spPr bwMode="auto">
            <a:xfrm>
              <a:off x="3950" y="2171"/>
              <a:ext cx="130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1= </a:t>
              </a:r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存在奇偶校验错</a:t>
              </a:r>
              <a:endParaRPr lang="zh-CN" altLang="en-US"/>
            </a:p>
          </p:txBody>
        </p:sp>
        <p:sp>
          <p:nvSpPr>
            <p:cNvPr id="110639" name="Freeform 46"/>
            <p:cNvSpPr>
              <a:spLocks/>
            </p:cNvSpPr>
            <p:nvPr/>
          </p:nvSpPr>
          <p:spPr bwMode="auto">
            <a:xfrm>
              <a:off x="1998" y="1421"/>
              <a:ext cx="2939" cy="1325"/>
            </a:xfrm>
            <a:custGeom>
              <a:avLst/>
              <a:gdLst>
                <a:gd name="T0" fmla="*/ 0 w 2939"/>
                <a:gd name="T1" fmla="*/ 0 h 1325"/>
                <a:gd name="T2" fmla="*/ 0 w 2939"/>
                <a:gd name="T3" fmla="*/ 1325 h 1325"/>
                <a:gd name="T4" fmla="*/ 2939 w 2939"/>
                <a:gd name="T5" fmla="*/ 1325 h 1325"/>
                <a:gd name="T6" fmla="*/ 0 60000 65536"/>
                <a:gd name="T7" fmla="*/ 0 60000 65536"/>
                <a:gd name="T8" fmla="*/ 0 60000 65536"/>
                <a:gd name="T9" fmla="*/ 0 w 2939"/>
                <a:gd name="T10" fmla="*/ 0 h 1325"/>
                <a:gd name="T11" fmla="*/ 2939 w 2939"/>
                <a:gd name="T12" fmla="*/ 1325 h 13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39" h="1325">
                  <a:moveTo>
                    <a:pt x="0" y="0"/>
                  </a:moveTo>
                  <a:lnTo>
                    <a:pt x="0" y="1325"/>
                  </a:lnTo>
                  <a:lnTo>
                    <a:pt x="2939" y="132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40" name="Rectangle 47"/>
            <p:cNvSpPr>
              <a:spLocks noChangeArrowheads="1"/>
            </p:cNvSpPr>
            <p:nvPr/>
          </p:nvSpPr>
          <p:spPr bwMode="auto">
            <a:xfrm>
              <a:off x="3726" y="2500"/>
              <a:ext cx="84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1= </a:t>
              </a:r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有超越错</a:t>
              </a:r>
              <a:endParaRPr lang="zh-CN" altLang="en-US"/>
            </a:p>
          </p:txBody>
        </p:sp>
        <p:sp>
          <p:nvSpPr>
            <p:cNvPr id="110641" name="Rectangle 48"/>
            <p:cNvSpPr>
              <a:spLocks noChangeArrowheads="1"/>
            </p:cNvSpPr>
            <p:nvPr/>
          </p:nvSpPr>
          <p:spPr bwMode="auto">
            <a:xfrm>
              <a:off x="3656" y="2840"/>
              <a:ext cx="99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1= </a:t>
              </a:r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有帧格式错</a:t>
              </a:r>
              <a:endParaRPr lang="zh-CN" altLang="en-US"/>
            </a:p>
          </p:txBody>
        </p:sp>
        <p:sp>
          <p:nvSpPr>
            <p:cNvPr id="110642" name="Freeform 49"/>
            <p:cNvSpPr>
              <a:spLocks/>
            </p:cNvSpPr>
            <p:nvPr/>
          </p:nvSpPr>
          <p:spPr bwMode="auto">
            <a:xfrm>
              <a:off x="1434" y="1421"/>
              <a:ext cx="3503" cy="1665"/>
            </a:xfrm>
            <a:custGeom>
              <a:avLst/>
              <a:gdLst>
                <a:gd name="T0" fmla="*/ 0 w 3503"/>
                <a:gd name="T1" fmla="*/ 0 h 1665"/>
                <a:gd name="T2" fmla="*/ 0 w 3503"/>
                <a:gd name="T3" fmla="*/ 1665 h 1665"/>
                <a:gd name="T4" fmla="*/ 3503 w 3503"/>
                <a:gd name="T5" fmla="*/ 1665 h 1665"/>
                <a:gd name="T6" fmla="*/ 0 60000 65536"/>
                <a:gd name="T7" fmla="*/ 0 60000 65536"/>
                <a:gd name="T8" fmla="*/ 0 60000 65536"/>
                <a:gd name="T9" fmla="*/ 0 w 3503"/>
                <a:gd name="T10" fmla="*/ 0 h 1665"/>
                <a:gd name="T11" fmla="*/ 3503 w 3503"/>
                <a:gd name="T12" fmla="*/ 1665 h 16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03" h="1665">
                  <a:moveTo>
                    <a:pt x="0" y="0"/>
                  </a:moveTo>
                  <a:lnTo>
                    <a:pt x="0" y="1665"/>
                  </a:lnTo>
                  <a:lnTo>
                    <a:pt x="3503" y="166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43" name="Freeform 50"/>
            <p:cNvSpPr>
              <a:spLocks/>
            </p:cNvSpPr>
            <p:nvPr/>
          </p:nvSpPr>
          <p:spPr bwMode="auto">
            <a:xfrm>
              <a:off x="329" y="1421"/>
              <a:ext cx="4608" cy="1994"/>
            </a:xfrm>
            <a:custGeom>
              <a:avLst/>
              <a:gdLst>
                <a:gd name="T0" fmla="*/ 0 w 4608"/>
                <a:gd name="T1" fmla="*/ 0 h 1994"/>
                <a:gd name="T2" fmla="*/ 0 w 4608"/>
                <a:gd name="T3" fmla="*/ 1994 h 1994"/>
                <a:gd name="T4" fmla="*/ 4608 w 4608"/>
                <a:gd name="T5" fmla="*/ 1994 h 1994"/>
                <a:gd name="T6" fmla="*/ 0 60000 65536"/>
                <a:gd name="T7" fmla="*/ 0 60000 65536"/>
                <a:gd name="T8" fmla="*/ 0 60000 65536"/>
                <a:gd name="T9" fmla="*/ 0 w 4608"/>
                <a:gd name="T10" fmla="*/ 0 h 1994"/>
                <a:gd name="T11" fmla="*/ 4608 w 4608"/>
                <a:gd name="T12" fmla="*/ 1994 h 19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08" h="1994">
                  <a:moveTo>
                    <a:pt x="0" y="0"/>
                  </a:moveTo>
                  <a:lnTo>
                    <a:pt x="0" y="1994"/>
                  </a:lnTo>
                  <a:lnTo>
                    <a:pt x="4608" y="199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644" name="Rectangle 51"/>
            <p:cNvSpPr>
              <a:spLocks noChangeArrowheads="1"/>
            </p:cNvSpPr>
            <p:nvPr/>
          </p:nvSpPr>
          <p:spPr bwMode="auto">
            <a:xfrm>
              <a:off x="3021" y="3168"/>
              <a:ext cx="168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1= </a:t>
              </a:r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表示引脚</a:t>
              </a:r>
              <a:r>
                <a:rPr lang="en-US" altLang="zh-CN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DSR</a:t>
              </a:r>
              <a:r>
                <a:rPr lang="zh-CN" altLang="en-US" sz="1900">
                  <a:solidFill>
                    <a:srgbClr val="000000"/>
                  </a:solidFill>
                  <a:latin typeface="方正书宋简体"/>
                  <a:ea typeface="方正书宋简体"/>
                  <a:cs typeface="方正书宋简体"/>
                </a:rPr>
                <a:t>为低电平</a:t>
              </a:r>
              <a:endParaRPr lang="zh-CN" altLang="en-US"/>
            </a:p>
          </p:txBody>
        </p:sp>
        <p:sp>
          <p:nvSpPr>
            <p:cNvPr id="110645" name="Line 52"/>
            <p:cNvSpPr>
              <a:spLocks noChangeShapeType="1"/>
            </p:cNvSpPr>
            <p:nvPr/>
          </p:nvSpPr>
          <p:spPr bwMode="auto">
            <a:xfrm>
              <a:off x="3914" y="3133"/>
              <a:ext cx="18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0595" name="Text Box 92"/>
          <p:cNvSpPr txBox="1">
            <a:spLocks noChangeArrowheads="1"/>
          </p:cNvSpPr>
          <p:nvPr/>
        </p:nvSpPr>
        <p:spPr bwMode="auto">
          <a:xfrm>
            <a:off x="2638419" y="0"/>
            <a:ext cx="6411809" cy="67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20000"/>
              </a:spcBef>
            </a:pPr>
            <a:r>
              <a:rPr lang="en-US" altLang="zh-CN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状态字格式</a:t>
            </a:r>
          </a:p>
        </p:txBody>
      </p:sp>
    </p:spTree>
    <p:extLst>
      <p:ext uri="{BB962C8B-B14F-4D97-AF65-F5344CB8AC3E}">
        <p14:creationId xmlns:p14="http://schemas.microsoft.com/office/powerpoint/2010/main" val="12413790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内容占位符 3"/>
          <p:cNvSpPr>
            <a:spLocks noGrp="1"/>
          </p:cNvSpPr>
          <p:nvPr>
            <p:ph idx="1"/>
          </p:nvPr>
        </p:nvSpPr>
        <p:spPr>
          <a:xfrm>
            <a:off x="1950872" y="1214719"/>
            <a:ext cx="7774199" cy="4115753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7.7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假设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工作在异步方式下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奇端口地址（即控制和状态端口）为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，字符数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位、偶校验、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个停止位，波特率因子为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，请写出初始化程序段。</a:t>
            </a:r>
          </a:p>
          <a:p>
            <a:pPr eaLnBrk="1" hangingPunct="1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：根据题意，模式字为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11 11 10 10 =0FAH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，控制字为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0011 0111=37H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，也就是发送允许、接收允许、发送启动、接收启动、出错标志复位。程序段如下：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0FAH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37H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	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319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内容占位符 2"/>
          <p:cNvSpPr>
            <a:spLocks noGrp="1"/>
          </p:cNvSpPr>
          <p:nvPr>
            <p:ph idx="1"/>
          </p:nvPr>
        </p:nvSpPr>
        <p:spPr>
          <a:xfrm>
            <a:off x="2236688" y="857449"/>
            <a:ext cx="7774199" cy="5216145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7.8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假设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工作在同步方式下奇端口地址为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个同步字符，内同步，奇校验，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位数据位，同步字为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，请写出初始化程序段。</a:t>
            </a:r>
          </a:p>
          <a:p>
            <a:pPr eaLnBrk="1" hangingPunct="1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：根据题意，模式字为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00 01 10 00 = 18H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；控制字为：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1001 0111=97H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，程序段如下：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18H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16H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	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	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97H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	52H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348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3961112" y="5944976"/>
            <a:ext cx="3613986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8251A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与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CPU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及外设的连接</a:t>
            </a:r>
            <a:r>
              <a:rPr lang="zh-CN" altLang="en-US"/>
              <a:t> </a:t>
            </a:r>
          </a:p>
        </p:txBody>
      </p:sp>
      <p:graphicFrame>
        <p:nvGraphicFramePr>
          <p:cNvPr id="35842" name="Object 3"/>
          <p:cNvGraphicFramePr>
            <a:graphicFrameLocks noChangeAspect="1"/>
          </p:cNvGraphicFramePr>
          <p:nvPr/>
        </p:nvGraphicFramePr>
        <p:xfrm>
          <a:off x="2422469" y="1700607"/>
          <a:ext cx="6364173" cy="4271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VISIO" r:id="rId3" imgW="2585160" imgH="2245680" progId="Visio.Drawing.11">
                  <p:embed/>
                </p:oleObj>
              </mc:Choice>
              <mc:Fallback>
                <p:oleObj name="VISIO" r:id="rId3" imgW="2585160" imgH="2245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469" y="1700607"/>
                        <a:ext cx="6364173" cy="4271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206519" y="1341749"/>
            <a:ext cx="4022068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8251A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与</a:t>
            </a:r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CPU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及外设的连接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2468100" y="645197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8251A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的应用实例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8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57" y="53877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6" y="54814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内容占位符 3"/>
          <p:cNvSpPr>
            <a:spLocks noGrp="1"/>
          </p:cNvSpPr>
          <p:nvPr>
            <p:ph idx="1"/>
          </p:nvPr>
        </p:nvSpPr>
        <p:spPr>
          <a:xfrm>
            <a:off x="1879418" y="1"/>
            <a:ext cx="7774199" cy="6502318"/>
          </a:xfrm>
        </p:spPr>
        <p:txBody>
          <a:bodyPr/>
          <a:lstStyle/>
          <a:p>
            <a:pPr eaLnBrk="1" hangingPunct="1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的初始化程序段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INIT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XOR	AX,AX		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AX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清零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MOV	CX ,	 0003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MOV 	DX , 00DAH		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DX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寄存器中为控制端口地址</a:t>
            </a:r>
          </a:p>
          <a:p>
            <a:pPr eaLnBrk="1" hangingPunct="1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OUT1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CALL	KKK 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LOOP	OUT1			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；向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的控制端口送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MOV 	AL , 40H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CALL	KKK	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；向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的控制端口送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40H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，使它复位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MOV	AL , 4EH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；设置模式字，异步模式；波特率因子为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16 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                ；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8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位数据，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位停止位</a:t>
            </a:r>
          </a:p>
          <a:p>
            <a:pPr eaLnBrk="1" hangingPunct="1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CALL	KKK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MOV	 AL , 27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；设置命令字，使发送器和接收器启动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CALL	 KKK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…..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KKK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：；下面是输出子程序，将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中的数据输出到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DX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指定端口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OUT	DX,	AL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PUSH 	CX</a:t>
            </a:r>
            <a:b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MOV 	CX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0002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ABC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LOOP 	ABC			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；等待输出动作完成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POP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；恢复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CX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的内容，并返回</a:t>
            </a:r>
            <a: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0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RET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180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内容占位符 2"/>
          <p:cNvSpPr>
            <a:spLocks noGrp="1"/>
          </p:cNvSpPr>
          <p:nvPr>
            <p:ph idx="1"/>
          </p:nvPr>
        </p:nvSpPr>
        <p:spPr>
          <a:xfrm>
            <a:off x="2022327" y="785995"/>
            <a:ext cx="7774199" cy="5716323"/>
          </a:xfrm>
        </p:spPr>
        <p:txBody>
          <a:bodyPr/>
          <a:lstStyle/>
          <a:p>
            <a:pPr eaLnBrk="1" hangingPunct="1"/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控制程序段：</a:t>
            </a:r>
            <a:endParaRPr lang="en-US" altLang="zh-CN" sz="280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CHAROUT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 	DX , 0DAH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；从状态端口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DAH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输入状态字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STATE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		AL, DX</a:t>
            </a:r>
            <a:b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TEST 	AL , 01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；测试状态位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RDY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是否为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；如不是，则再测试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JZ 		STATE</a:t>
            </a:r>
            <a:b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DX ,0D8H 	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寄存器中为数据端口号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POP 	AX   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中为要输出的字符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 	DX , 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；向端口中输出一个字符</a:t>
            </a: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017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62023" y="1052757"/>
            <a:ext cx="8002852" cy="504306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1)CLK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为时钟输入引脚，用以输入计数执行部件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（减法计数器）的计数脉冲信号。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2)OUT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它是通道输出信号引脚，从功能上来说也可称为“计数到零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定时时间到”输出引脚。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的基本功能就是对外部输入到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引脚的脉冲进行减法计数。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3)GATE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它是门控输入信号引脚，当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为低电平时禁止计数器工作，通常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为高电平或有上升沿跳变时计数器才能工作。</a:t>
            </a:r>
          </a:p>
        </p:txBody>
      </p:sp>
    </p:spTree>
    <p:extLst>
      <p:ext uri="{BB962C8B-B14F-4D97-AF65-F5344CB8AC3E}">
        <p14:creationId xmlns:p14="http://schemas.microsoft.com/office/powerpoint/2010/main" val="275175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148" y="1214719"/>
            <a:ext cx="9146117" cy="532888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种工作方式，每个通道均可以通过编程选择工作方式。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计数启动方式：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软件启动：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端为高电平，置入计数初值后的第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脉冲的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下降沿就开始计数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硬件启动：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端要求有一个上升沿跳变，对应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脉冲的下降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沿开始计数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工作方式：</a:t>
            </a:r>
            <a:endParaRPr lang="zh-CN" altLang="en-US" sz="2400" dirty="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buFontTx/>
              <a:buAutoNum type="arabicParenBoth"/>
            </a:pP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：计数到零产生中断请求。</a:t>
            </a:r>
            <a:r>
              <a:rPr lang="zh-CN" altLang="en-US" sz="2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软件启动。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>
              <a:lnSpc>
                <a:spcPct val="105000"/>
              </a:lnSpc>
              <a:buFontTx/>
              <a:buAutoNum type="arabicParenBoth"/>
            </a:pP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：硬件可重复触发的单稳态触发器。</a:t>
            </a:r>
            <a:r>
              <a:rPr lang="zh-CN" altLang="en-US" sz="2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硬件启动。</a:t>
            </a:r>
            <a:endParaRPr lang="zh-CN" altLang="en-US" sz="2400" dirty="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：分频器。</a:t>
            </a:r>
            <a:r>
              <a:rPr lang="zh-CN" altLang="en-US" sz="2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软、硬件启动。</a:t>
            </a:r>
            <a:endParaRPr lang="zh-CN" altLang="en-US" sz="2400" dirty="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(4)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：方波发生器（用得最多的方式）。</a:t>
            </a:r>
            <a:r>
              <a:rPr lang="zh-CN" altLang="en-US" sz="2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软、硬件启动。</a:t>
            </a:r>
            <a:endParaRPr lang="zh-CN" altLang="en-US" sz="2400" dirty="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：软件触发选通。</a:t>
            </a:r>
            <a:r>
              <a:rPr lang="zh-CN" altLang="en-US" sz="2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软件启动。</a:t>
            </a:r>
            <a:endParaRPr lang="zh-CN" altLang="en-US" sz="2400" dirty="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(6)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：硬件触发选通。</a:t>
            </a:r>
            <a:r>
              <a:rPr lang="zh-CN" altLang="en-US" sz="24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硬件启动。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2471154" y="439873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8253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的工作方式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9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107" y="609742"/>
            <a:ext cx="7774199" cy="762176"/>
          </a:xfrm>
        </p:spPr>
        <p:txBody>
          <a:bodyPr/>
          <a:lstStyle/>
          <a:p>
            <a:pPr eaLnBrk="1" hangingPunct="1"/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0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计数到零产生中断请求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0542" y="1341749"/>
            <a:ext cx="7774199" cy="467944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所示，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写入控制字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CW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WR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的上升沿，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OUT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输出变低或保持低。</a:t>
            </a:r>
          </a:p>
          <a:p>
            <a:pPr eaLnBrk="1" hangingPunct="1">
              <a:buFontTx/>
              <a:buNone/>
            </a:pP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917527" y="5446386"/>
            <a:ext cx="2210312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Tahoma" panose="020B0604030504040204" pitchFamily="34" charset="0"/>
              </a:rPr>
              <a:t>初值由</a:t>
            </a:r>
            <a:r>
              <a:rPr lang="en-US" altLang="zh-CN">
                <a:latin typeface="Tahoma" panose="020B0604030504040204" pitchFamily="34" charset="0"/>
              </a:rPr>
              <a:t>CR</a:t>
            </a:r>
            <a:r>
              <a:rPr lang="zh-CN" altLang="en-US">
                <a:latin typeface="Tahoma" panose="020B0604030504040204" pitchFamily="34" charset="0"/>
              </a:rPr>
              <a:t>到</a:t>
            </a:r>
            <a:r>
              <a:rPr lang="en-US" altLang="zh-CN">
                <a:latin typeface="Tahoma" panose="020B0604030504040204" pitchFamily="34" charset="0"/>
              </a:rPr>
              <a:t>CE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 flipH="1">
            <a:off x="3573673" y="3574291"/>
            <a:ext cx="2377038" cy="17561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03" name="Rectangle 8"/>
          <p:cNvSpPr>
            <a:spLocks noChangeArrowheads="1"/>
          </p:cNvSpPr>
          <p:nvPr/>
        </p:nvSpPr>
        <p:spPr bwMode="auto">
          <a:xfrm>
            <a:off x="1522148" y="2169971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8" name="Object 7"/>
          <p:cNvGraphicFramePr>
            <a:graphicFrameLocks noChangeAspect="1"/>
          </p:cNvGraphicFramePr>
          <p:nvPr/>
        </p:nvGraphicFramePr>
        <p:xfrm>
          <a:off x="3141772" y="2277003"/>
          <a:ext cx="6410222" cy="3104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Visio" r:id="rId3" imgW="4632198" imgH="2237613" progId="Visio.Drawing.11">
                  <p:embed/>
                </p:oleObj>
              </mc:Choice>
              <mc:Fallback>
                <p:oleObj name="Visio" r:id="rId3" imgW="4632198" imgH="22376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772" y="2277003"/>
                        <a:ext cx="6410222" cy="3104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Text Box 9"/>
          <p:cNvSpPr txBox="1">
            <a:spLocks noChangeArrowheads="1"/>
          </p:cNvSpPr>
          <p:nvPr/>
        </p:nvSpPr>
        <p:spPr bwMode="auto">
          <a:xfrm>
            <a:off x="5015456" y="5662336"/>
            <a:ext cx="3096342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7.4 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1361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522148" y="765353"/>
            <a:ext cx="9146117" cy="525743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 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将计数初值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写入计数初值寄存器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（图中初值为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WR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上升沿之后的第一个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脉冲的下降沿将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的内容送入计数执行部件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当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GATE=1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内容送入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后的每一个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脉冲下降沿使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计数，在计数过程中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OUT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一直保持低直到计数为零。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④ 计数器减到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OUT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由低跳到高电平，此输出信号可作为中断请求。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⑤在方式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中，当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GATA=0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时，计数暂停，当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GATA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变高后就接着计数。如图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7.5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所示。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⑥在计数过程中也可改变计数初值。在写入新的计数初值后，计数器将立即按新的计数值重新开始计数，即改变计数初值是立即有效的，参见图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7.6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15000"/>
              </a:lnSpc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87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2781327" y="692311"/>
          <a:ext cx="6770667" cy="225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位图图像" r:id="rId3" imgW="6961905" imgH="2161905" progId="PBrush">
                  <p:embed/>
                </p:oleObj>
              </mc:Choice>
              <mc:Fallback>
                <p:oleObj name="位图图像" r:id="rId3" imgW="6961905" imgH="216190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27" y="692311"/>
                        <a:ext cx="6770667" cy="2257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9"/>
          <p:cNvSpPr txBox="1">
            <a:spLocks noChangeArrowheads="1"/>
          </p:cNvSpPr>
          <p:nvPr/>
        </p:nvSpPr>
        <p:spPr bwMode="auto">
          <a:xfrm>
            <a:off x="2998865" y="2997894"/>
            <a:ext cx="6697625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7.5 </a:t>
            </a:r>
            <a:r>
              <a:rPr lang="zh-CN" altLang="en-US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当</a:t>
            </a:r>
            <a:r>
              <a:rPr lang="en-US" altLang="zh-CN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GATA=0</a:t>
            </a:r>
            <a:r>
              <a:rPr lang="zh-CN" altLang="en-US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时，计数暂停，当</a:t>
            </a:r>
            <a:r>
              <a:rPr lang="en-US" altLang="zh-CN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GATA</a:t>
            </a:r>
            <a:r>
              <a:rPr lang="zh-CN" altLang="en-US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变高后就接着计数</a:t>
            </a:r>
          </a:p>
        </p:txBody>
      </p:sp>
      <p:sp>
        <p:nvSpPr>
          <p:cNvPr id="5125" name="Rectangle 11"/>
          <p:cNvSpPr>
            <a:spLocks noChangeArrowheads="1"/>
          </p:cNvSpPr>
          <p:nvPr/>
        </p:nvSpPr>
        <p:spPr bwMode="auto">
          <a:xfrm>
            <a:off x="1522148" y="2198552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3" name="Object 10"/>
          <p:cNvGraphicFramePr>
            <a:graphicFrameLocks noChangeAspect="1"/>
          </p:cNvGraphicFramePr>
          <p:nvPr/>
        </p:nvGraphicFramePr>
        <p:xfrm>
          <a:off x="2781328" y="3429794"/>
          <a:ext cx="6627759" cy="237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Visio" r:id="rId5" imgW="4632046" imgH="2127504" progId="Visio.Drawing.11">
                  <p:embed/>
                </p:oleObj>
              </mc:Choice>
              <mc:Fallback>
                <p:oleObj name="Visio" r:id="rId5" imgW="4632046" imgH="2127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28" y="3429794"/>
                        <a:ext cx="6627759" cy="237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3141773" y="5806833"/>
            <a:ext cx="6697625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7.6 </a:t>
            </a:r>
            <a:r>
              <a:rPr lang="zh-CN" altLang="en-US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r>
              <a:rPr lang="zh-CN" altLang="en-US" sz="20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计数过程中改变计数初值</a:t>
            </a:r>
          </a:p>
        </p:txBody>
      </p:sp>
    </p:spTree>
    <p:extLst>
      <p:ext uri="{BB962C8B-B14F-4D97-AF65-F5344CB8AC3E}">
        <p14:creationId xmlns:p14="http://schemas.microsoft.com/office/powerpoint/2010/main" val="374074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0570" y="609742"/>
            <a:ext cx="8209275" cy="658966"/>
          </a:xfrm>
        </p:spPr>
        <p:txBody>
          <a:bodyPr/>
          <a:lstStyle/>
          <a:p>
            <a:pPr eaLnBrk="1" hangingPunct="1"/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硬件可重复触发的单稳态触发器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2062023" y="1268707"/>
            <a:ext cx="8355359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① 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若设置初值为</a:t>
            </a:r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，则输出为</a:t>
            </a:r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</a:t>
            </a:r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周期宽度的负脉冲。</a:t>
            </a:r>
          </a:p>
          <a:p>
            <a:pPr eaLnBrk="1" hangingPunct="1"/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② 计数到零时，可再次由</a:t>
            </a:r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GATE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上升沿触发，输出同样宽度的负脉冲，而不必重新写入初值，即可重复触发如图</a:t>
            </a:r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7.7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所示。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1522148" y="-230885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2854369" y="2853399"/>
          <a:ext cx="6554717" cy="278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Visio" r:id="rId3" imgW="4992319" imgH="2127504" progId="Visio.Drawing.11">
                  <p:embed/>
                </p:oleObj>
              </mc:Choice>
              <mc:Fallback>
                <p:oleObj name="Visio" r:id="rId3" imgW="4992319" imgH="2127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69" y="2853399"/>
                        <a:ext cx="6554717" cy="27882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4223111" y="5662336"/>
            <a:ext cx="3528242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7.7 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359010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701578" y="981303"/>
            <a:ext cx="8715804" cy="2088046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在计数过程中（输出负脉冲期间），可由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上升沿再触发，如图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7.8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所示。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④ 在计数过程中，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可改变初值，这时计数过程不受影响，计数到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后输出变高。当再次触发时，计数器才开始按新的计数初值计数。即改变计数初值是下次有效的。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2493923" y="3213844"/>
          <a:ext cx="6770667" cy="2153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位图图像" r:id="rId3" imgW="5904762" imgH="1752381" progId="PBrush">
                  <p:embed/>
                </p:oleObj>
              </mc:Choice>
              <mc:Fallback>
                <p:oleObj name="位图图像" r:id="rId3" imgW="5904762" imgH="175238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23" y="3213844"/>
                        <a:ext cx="6770667" cy="2153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430765" y="5446386"/>
            <a:ext cx="4465083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7.8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计数过程中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GATE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168555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107" y="609742"/>
            <a:ext cx="7774199" cy="587511"/>
          </a:xfrm>
        </p:spPr>
        <p:txBody>
          <a:bodyPr/>
          <a:lstStyle/>
          <a:p>
            <a:pPr eaLnBrk="1" hangingPunct="1"/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）方式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分频器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022327" y="1357627"/>
            <a:ext cx="7961568" cy="50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不用重新设置计数初值，通道能连续工作。如果初值为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，则每输入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脉冲，输出一个负脉冲，负脉冲的宽度为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周期，重复周期为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倍的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计数过程中可由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信号控制，当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信号变低时，立即暂停现行计数；当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信号变高后，从计数初值开始重新计数，如图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7.9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所示。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如果在计数过程中，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重新写入计数初值，则对于正在进行的计数无影响，而是从下一个计数操作周期开始按新的计数值改变输出脉冲的频率，如图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7.10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791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2565377" y="3645744"/>
          <a:ext cx="6986617" cy="194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位图图像" r:id="rId3" imgW="6866667" imgH="1504762" progId="PBrush">
                  <p:embed/>
                </p:oleObj>
              </mc:Choice>
              <mc:Fallback>
                <p:oleObj name="位图图像" r:id="rId3" imgW="6866667" imgH="150476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377" y="3645744"/>
                        <a:ext cx="6986617" cy="194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150069" y="2924853"/>
            <a:ext cx="4393629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7.9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中门控信号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GATA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的作用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4223111" y="5662336"/>
            <a:ext cx="4393629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7.10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计数过程中改变初值</a:t>
            </a:r>
          </a:p>
        </p:txBody>
      </p:sp>
      <p:graphicFrame>
        <p:nvGraphicFramePr>
          <p:cNvPr id="8195" name="Object 6"/>
          <p:cNvGraphicFramePr>
            <a:graphicFrameLocks noChangeAspect="1"/>
          </p:cNvGraphicFramePr>
          <p:nvPr>
            <p:ph sz="half" idx="1"/>
          </p:nvPr>
        </p:nvGraphicFramePr>
        <p:xfrm>
          <a:off x="2854369" y="765352"/>
          <a:ext cx="6554717" cy="221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位图图像" r:id="rId5" imgW="5649114" imgH="1886213" progId="PBrush">
                  <p:embed/>
                </p:oleObj>
              </mc:Choice>
              <mc:Fallback>
                <p:oleObj name="位图图像" r:id="rId5" imgW="5649114" imgH="188621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369" y="765352"/>
                        <a:ext cx="6554717" cy="221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90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六边形 213"/>
          <p:cNvSpPr/>
          <p:nvPr/>
        </p:nvSpPr>
        <p:spPr>
          <a:xfrm>
            <a:off x="975099" y="549474"/>
            <a:ext cx="5468138" cy="1087095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gradFill>
              <a:gsLst>
                <a:gs pos="0">
                  <a:schemeClr val="bg1">
                    <a:lumMod val="71000"/>
                    <a:lumOff val="29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482600" dist="241300" dir="2700000" algn="tl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5" name="组合 214"/>
          <p:cNvGrpSpPr/>
          <p:nvPr/>
        </p:nvGrpSpPr>
        <p:grpSpPr>
          <a:xfrm>
            <a:off x="539930" y="333450"/>
            <a:ext cx="1556037" cy="155660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216" name="同心圆 2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sp>
        <p:nvSpPr>
          <p:cNvPr id="218" name="矩形 217"/>
          <p:cNvSpPr/>
          <p:nvPr/>
        </p:nvSpPr>
        <p:spPr>
          <a:xfrm>
            <a:off x="2238688" y="671292"/>
            <a:ext cx="4133962" cy="784826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defTabSz="12456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300" b="1" kern="0" dirty="0" smtClean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本章主要内容录</a:t>
            </a:r>
            <a:endParaRPr lang="zh-CN" altLang="en-US" sz="4300" b="1" kern="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0" name="组合 219"/>
          <p:cNvGrpSpPr/>
          <p:nvPr/>
        </p:nvGrpSpPr>
        <p:grpSpPr>
          <a:xfrm>
            <a:off x="765795" y="559400"/>
            <a:ext cx="1100988" cy="110138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221" name="同心圆 2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222" name="椭圆 2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788454" y="2362219"/>
            <a:ext cx="1602304" cy="1850640"/>
            <a:chOff x="789153" y="2729597"/>
            <a:chExt cx="1202093" cy="1388087"/>
          </a:xfrm>
        </p:grpSpPr>
        <p:grpSp>
          <p:nvGrpSpPr>
            <p:cNvPr id="88" name="组合 87"/>
            <p:cNvGrpSpPr/>
            <p:nvPr/>
          </p:nvGrpSpPr>
          <p:grpSpPr>
            <a:xfrm>
              <a:off x="789153" y="2729597"/>
              <a:ext cx="1202093" cy="1388087"/>
              <a:chOff x="3273692" y="1099961"/>
              <a:chExt cx="1202093" cy="1388087"/>
            </a:xfrm>
          </p:grpSpPr>
          <p:sp>
            <p:nvSpPr>
              <p:cNvPr id="90" name="Freeform 14"/>
              <p:cNvSpPr>
                <a:spLocks/>
              </p:cNvSpPr>
              <p:nvPr/>
            </p:nvSpPr>
            <p:spPr bwMode="auto">
              <a:xfrm>
                <a:off x="3345550" y="1141029"/>
                <a:ext cx="529701" cy="237166"/>
              </a:xfrm>
              <a:custGeom>
                <a:avLst/>
                <a:gdLst>
                  <a:gd name="T0" fmla="*/ 0 w 516"/>
                  <a:gd name="T1" fmla="*/ 231 h 231"/>
                  <a:gd name="T2" fmla="*/ 398 w 516"/>
                  <a:gd name="T3" fmla="*/ 0 h 231"/>
                  <a:gd name="T4" fmla="*/ 516 w 516"/>
                  <a:gd name="T5" fmla="*/ 0 h 231"/>
                  <a:gd name="T6" fmla="*/ 516 w 516"/>
                  <a:gd name="T7" fmla="*/ 231 h 231"/>
                  <a:gd name="T8" fmla="*/ 0 w 516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6" y="0"/>
                    </a:lnTo>
                    <a:lnTo>
                      <a:pt x="516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F6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1" name="Freeform 15"/>
              <p:cNvSpPr>
                <a:spLocks/>
              </p:cNvSpPr>
              <p:nvPr/>
            </p:nvSpPr>
            <p:spPr bwMode="auto">
              <a:xfrm>
                <a:off x="3273692" y="1099961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6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6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6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6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  <a:extLst/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Freeform 16"/>
              <p:cNvSpPr>
                <a:spLocks/>
              </p:cNvSpPr>
              <p:nvPr/>
            </p:nvSpPr>
            <p:spPr bwMode="auto">
              <a:xfrm>
                <a:off x="3345551" y="1141029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EA6103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913109" y="2889012"/>
              <a:ext cx="418935" cy="27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164295" y="2362219"/>
            <a:ext cx="1602304" cy="1850640"/>
            <a:chOff x="789153" y="2729597"/>
            <a:chExt cx="1202093" cy="1388087"/>
          </a:xfrm>
        </p:grpSpPr>
        <p:grpSp>
          <p:nvGrpSpPr>
            <p:cNvPr id="95" name="组合 94"/>
            <p:cNvGrpSpPr/>
            <p:nvPr/>
          </p:nvGrpSpPr>
          <p:grpSpPr>
            <a:xfrm>
              <a:off x="789153" y="2729597"/>
              <a:ext cx="1202093" cy="1388087"/>
              <a:chOff x="3273692" y="1099961"/>
              <a:chExt cx="1202093" cy="1388087"/>
            </a:xfrm>
          </p:grpSpPr>
          <p:sp>
            <p:nvSpPr>
              <p:cNvPr id="97" name="Freeform 14"/>
              <p:cNvSpPr>
                <a:spLocks/>
              </p:cNvSpPr>
              <p:nvPr/>
            </p:nvSpPr>
            <p:spPr bwMode="auto">
              <a:xfrm>
                <a:off x="3345550" y="1141029"/>
                <a:ext cx="529701" cy="237166"/>
              </a:xfrm>
              <a:custGeom>
                <a:avLst/>
                <a:gdLst>
                  <a:gd name="T0" fmla="*/ 0 w 516"/>
                  <a:gd name="T1" fmla="*/ 231 h 231"/>
                  <a:gd name="T2" fmla="*/ 398 w 516"/>
                  <a:gd name="T3" fmla="*/ 0 h 231"/>
                  <a:gd name="T4" fmla="*/ 516 w 516"/>
                  <a:gd name="T5" fmla="*/ 0 h 231"/>
                  <a:gd name="T6" fmla="*/ 516 w 516"/>
                  <a:gd name="T7" fmla="*/ 231 h 231"/>
                  <a:gd name="T8" fmla="*/ 0 w 516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6" y="0"/>
                    </a:lnTo>
                    <a:lnTo>
                      <a:pt x="516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F6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8" name="Freeform 15"/>
              <p:cNvSpPr>
                <a:spLocks/>
              </p:cNvSpPr>
              <p:nvPr/>
            </p:nvSpPr>
            <p:spPr bwMode="auto">
              <a:xfrm>
                <a:off x="3273692" y="1099961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6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6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6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6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  <a:extLst/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9" name="Freeform 16"/>
              <p:cNvSpPr>
                <a:spLocks/>
              </p:cNvSpPr>
              <p:nvPr/>
            </p:nvSpPr>
            <p:spPr bwMode="auto">
              <a:xfrm>
                <a:off x="3345551" y="1141029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F69F1E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905132" y="2922828"/>
              <a:ext cx="363966" cy="27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6585279" y="2362219"/>
            <a:ext cx="1602304" cy="1850640"/>
            <a:chOff x="789153" y="2729597"/>
            <a:chExt cx="1202093" cy="1388087"/>
          </a:xfrm>
        </p:grpSpPr>
        <p:grpSp>
          <p:nvGrpSpPr>
            <p:cNvPr id="101" name="组合 100"/>
            <p:cNvGrpSpPr/>
            <p:nvPr/>
          </p:nvGrpSpPr>
          <p:grpSpPr>
            <a:xfrm>
              <a:off x="789153" y="2729597"/>
              <a:ext cx="1202093" cy="1388087"/>
              <a:chOff x="3273692" y="1099961"/>
              <a:chExt cx="1202093" cy="1388087"/>
            </a:xfrm>
          </p:grpSpPr>
          <p:sp>
            <p:nvSpPr>
              <p:cNvPr id="103" name="Freeform 14"/>
              <p:cNvSpPr>
                <a:spLocks/>
              </p:cNvSpPr>
              <p:nvPr/>
            </p:nvSpPr>
            <p:spPr bwMode="auto">
              <a:xfrm>
                <a:off x="3345550" y="1141029"/>
                <a:ext cx="529701" cy="237166"/>
              </a:xfrm>
              <a:custGeom>
                <a:avLst/>
                <a:gdLst>
                  <a:gd name="T0" fmla="*/ 0 w 516"/>
                  <a:gd name="T1" fmla="*/ 231 h 231"/>
                  <a:gd name="T2" fmla="*/ 398 w 516"/>
                  <a:gd name="T3" fmla="*/ 0 h 231"/>
                  <a:gd name="T4" fmla="*/ 516 w 516"/>
                  <a:gd name="T5" fmla="*/ 0 h 231"/>
                  <a:gd name="T6" fmla="*/ 516 w 516"/>
                  <a:gd name="T7" fmla="*/ 231 h 231"/>
                  <a:gd name="T8" fmla="*/ 0 w 516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6" y="0"/>
                    </a:lnTo>
                    <a:lnTo>
                      <a:pt x="516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F6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4" name="Freeform 15"/>
              <p:cNvSpPr>
                <a:spLocks/>
              </p:cNvSpPr>
              <p:nvPr/>
            </p:nvSpPr>
            <p:spPr bwMode="auto">
              <a:xfrm>
                <a:off x="3273692" y="1099961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6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6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6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6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  <a:extLst/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Freeform 16"/>
              <p:cNvSpPr>
                <a:spLocks/>
              </p:cNvSpPr>
              <p:nvPr/>
            </p:nvSpPr>
            <p:spPr bwMode="auto">
              <a:xfrm>
                <a:off x="3345551" y="1141029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EA5E66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898499" y="2922828"/>
              <a:ext cx="367789" cy="27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962723" y="2362219"/>
            <a:ext cx="1602304" cy="1850640"/>
            <a:chOff x="789153" y="2729597"/>
            <a:chExt cx="1202093" cy="1388087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89153" y="2729597"/>
              <a:ext cx="1202093" cy="1388087"/>
              <a:chOff x="3273692" y="1099961"/>
              <a:chExt cx="1202093" cy="1388087"/>
            </a:xfrm>
          </p:grpSpPr>
          <p:sp>
            <p:nvSpPr>
              <p:cNvPr id="109" name="Freeform 14"/>
              <p:cNvSpPr>
                <a:spLocks/>
              </p:cNvSpPr>
              <p:nvPr/>
            </p:nvSpPr>
            <p:spPr bwMode="auto">
              <a:xfrm>
                <a:off x="3345550" y="1141029"/>
                <a:ext cx="529701" cy="237166"/>
              </a:xfrm>
              <a:custGeom>
                <a:avLst/>
                <a:gdLst>
                  <a:gd name="T0" fmla="*/ 0 w 516"/>
                  <a:gd name="T1" fmla="*/ 231 h 231"/>
                  <a:gd name="T2" fmla="*/ 398 w 516"/>
                  <a:gd name="T3" fmla="*/ 0 h 231"/>
                  <a:gd name="T4" fmla="*/ 516 w 516"/>
                  <a:gd name="T5" fmla="*/ 0 h 231"/>
                  <a:gd name="T6" fmla="*/ 516 w 516"/>
                  <a:gd name="T7" fmla="*/ 231 h 231"/>
                  <a:gd name="T8" fmla="*/ 0 w 516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6" y="0"/>
                    </a:lnTo>
                    <a:lnTo>
                      <a:pt x="516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F6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0" name="Freeform 15"/>
              <p:cNvSpPr>
                <a:spLocks/>
              </p:cNvSpPr>
              <p:nvPr/>
            </p:nvSpPr>
            <p:spPr bwMode="auto">
              <a:xfrm>
                <a:off x="3273692" y="1099961"/>
                <a:ext cx="1202093" cy="1388087"/>
              </a:xfrm>
              <a:custGeom>
                <a:avLst/>
                <a:gdLst>
                  <a:gd name="T0" fmla="*/ 0 w 1171"/>
                  <a:gd name="T1" fmla="*/ 1014 h 1352"/>
                  <a:gd name="T2" fmla="*/ 0 w 1171"/>
                  <a:gd name="T3" fmla="*/ 338 h 1352"/>
                  <a:gd name="T4" fmla="*/ 586 w 1171"/>
                  <a:gd name="T5" fmla="*/ 0 h 1352"/>
                  <a:gd name="T6" fmla="*/ 1171 w 1171"/>
                  <a:gd name="T7" fmla="*/ 338 h 1352"/>
                  <a:gd name="T8" fmla="*/ 1171 w 1171"/>
                  <a:gd name="T9" fmla="*/ 1014 h 1352"/>
                  <a:gd name="T10" fmla="*/ 586 w 1171"/>
                  <a:gd name="T11" fmla="*/ 1352 h 1352"/>
                  <a:gd name="T12" fmla="*/ 0 w 1171"/>
                  <a:gd name="T13" fmla="*/ 1014 h 1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1" h="1352">
                    <a:moveTo>
                      <a:pt x="0" y="1014"/>
                    </a:moveTo>
                    <a:lnTo>
                      <a:pt x="0" y="338"/>
                    </a:lnTo>
                    <a:lnTo>
                      <a:pt x="586" y="0"/>
                    </a:lnTo>
                    <a:lnTo>
                      <a:pt x="1171" y="338"/>
                    </a:lnTo>
                    <a:lnTo>
                      <a:pt x="1171" y="1014"/>
                    </a:lnTo>
                    <a:lnTo>
                      <a:pt x="586" y="1352"/>
                    </a:lnTo>
                    <a:lnTo>
                      <a:pt x="0" y="101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28000"/>
                  </a:prstClr>
                </a:outerShdw>
              </a:effectLst>
              <a:extLst/>
            </p:spPr>
            <p:txBody>
              <a:bodyPr vert="horz" wrap="square" lIns="68589" tIns="34295" rIns="68589" bIns="34295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1" name="Freeform 16"/>
              <p:cNvSpPr>
                <a:spLocks/>
              </p:cNvSpPr>
              <p:nvPr/>
            </p:nvSpPr>
            <p:spPr bwMode="auto">
              <a:xfrm>
                <a:off x="3345551" y="1141029"/>
                <a:ext cx="408568" cy="441478"/>
              </a:xfrm>
              <a:custGeom>
                <a:avLst/>
                <a:gdLst>
                  <a:gd name="T0" fmla="*/ 0 w 398"/>
                  <a:gd name="T1" fmla="*/ 430 h 430"/>
                  <a:gd name="T2" fmla="*/ 398 w 398"/>
                  <a:gd name="T3" fmla="*/ 430 h 430"/>
                  <a:gd name="T4" fmla="*/ 398 w 398"/>
                  <a:gd name="T5" fmla="*/ 0 h 430"/>
                  <a:gd name="T6" fmla="*/ 0 w 398"/>
                  <a:gd name="T7" fmla="*/ 231 h 430"/>
                  <a:gd name="T8" fmla="*/ 0 w 398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30">
                    <a:moveTo>
                      <a:pt x="0" y="430"/>
                    </a:moveTo>
                    <a:lnTo>
                      <a:pt x="398" y="430"/>
                    </a:lnTo>
                    <a:lnTo>
                      <a:pt x="398" y="0"/>
                    </a:lnTo>
                    <a:lnTo>
                      <a:pt x="0" y="231"/>
                    </a:lnTo>
                    <a:lnTo>
                      <a:pt x="0" y="430"/>
                    </a:lnTo>
                    <a:close/>
                  </a:path>
                </a:pathLst>
              </a:custGeom>
              <a:solidFill>
                <a:srgbClr val="0099A9"/>
              </a:solidFill>
              <a:ln w="28575">
                <a:noFill/>
              </a:ln>
              <a:effectLst>
                <a:outerShdw blurRad="279400" dist="76200" dir="2700000" sx="101000" sy="101000" algn="tl" rotWithShape="0">
                  <a:prstClr val="black">
                    <a:alpha val="28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938290" y="2889012"/>
              <a:ext cx="360220" cy="277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2" name="Freeform 21"/>
          <p:cNvSpPr>
            <a:spLocks noEditPoints="1"/>
          </p:cNvSpPr>
          <p:nvPr/>
        </p:nvSpPr>
        <p:spPr bwMode="auto">
          <a:xfrm>
            <a:off x="2261165" y="3022954"/>
            <a:ext cx="615868" cy="637704"/>
          </a:xfrm>
          <a:custGeom>
            <a:avLst/>
            <a:gdLst>
              <a:gd name="T0" fmla="*/ 24 w 60"/>
              <a:gd name="T1" fmla="*/ 7 h 62"/>
              <a:gd name="T2" fmla="*/ 38 w 60"/>
              <a:gd name="T3" fmla="*/ 7 h 62"/>
              <a:gd name="T4" fmla="*/ 47 w 60"/>
              <a:gd name="T5" fmla="*/ 7 h 62"/>
              <a:gd name="T6" fmla="*/ 47 w 60"/>
              <a:gd name="T7" fmla="*/ 18 h 62"/>
              <a:gd name="T8" fmla="*/ 47 w 60"/>
              <a:gd name="T9" fmla="*/ 7 h 62"/>
              <a:gd name="T10" fmla="*/ 20 w 60"/>
              <a:gd name="T11" fmla="*/ 37 h 62"/>
              <a:gd name="T12" fmla="*/ 21 w 60"/>
              <a:gd name="T13" fmla="*/ 58 h 62"/>
              <a:gd name="T14" fmla="*/ 15 w 60"/>
              <a:gd name="T15" fmla="*/ 40 h 62"/>
              <a:gd name="T16" fmla="*/ 12 w 60"/>
              <a:gd name="T17" fmla="*/ 58 h 62"/>
              <a:gd name="T18" fmla="*/ 7 w 60"/>
              <a:gd name="T19" fmla="*/ 37 h 62"/>
              <a:gd name="T20" fmla="*/ 2 w 60"/>
              <a:gd name="T21" fmla="*/ 36 h 62"/>
              <a:gd name="T22" fmla="*/ 7 w 60"/>
              <a:gd name="T23" fmla="*/ 19 h 62"/>
              <a:gd name="T24" fmla="*/ 14 w 60"/>
              <a:gd name="T25" fmla="*/ 24 h 62"/>
              <a:gd name="T26" fmla="*/ 21 w 60"/>
              <a:gd name="T27" fmla="*/ 19 h 62"/>
              <a:gd name="T28" fmla="*/ 29 w 60"/>
              <a:gd name="T29" fmla="*/ 16 h 62"/>
              <a:gd name="T30" fmla="*/ 30 w 60"/>
              <a:gd name="T31" fmla="*/ 19 h 62"/>
              <a:gd name="T32" fmla="*/ 30 w 60"/>
              <a:gd name="T33" fmla="*/ 32 h 62"/>
              <a:gd name="T34" fmla="*/ 31 w 60"/>
              <a:gd name="T35" fmla="*/ 32 h 62"/>
              <a:gd name="T36" fmla="*/ 31 w 60"/>
              <a:gd name="T37" fmla="*/ 32 h 62"/>
              <a:gd name="T38" fmla="*/ 32 w 60"/>
              <a:gd name="T39" fmla="*/ 19 h 62"/>
              <a:gd name="T40" fmla="*/ 32 w 60"/>
              <a:gd name="T41" fmla="*/ 16 h 62"/>
              <a:gd name="T42" fmla="*/ 40 w 60"/>
              <a:gd name="T43" fmla="*/ 19 h 62"/>
              <a:gd name="T44" fmla="*/ 47 w 60"/>
              <a:gd name="T45" fmla="*/ 24 h 62"/>
              <a:gd name="T46" fmla="*/ 54 w 60"/>
              <a:gd name="T47" fmla="*/ 19 h 62"/>
              <a:gd name="T48" fmla="*/ 58 w 60"/>
              <a:gd name="T49" fmla="*/ 35 h 62"/>
              <a:gd name="T50" fmla="*/ 53 w 60"/>
              <a:gd name="T51" fmla="*/ 37 h 62"/>
              <a:gd name="T52" fmla="*/ 54 w 60"/>
              <a:gd name="T53" fmla="*/ 58 h 62"/>
              <a:gd name="T54" fmla="*/ 48 w 60"/>
              <a:gd name="T55" fmla="*/ 40 h 62"/>
              <a:gd name="T56" fmla="*/ 45 w 60"/>
              <a:gd name="T57" fmla="*/ 58 h 62"/>
              <a:gd name="T58" fmla="*/ 40 w 60"/>
              <a:gd name="T59" fmla="*/ 37 h 62"/>
              <a:gd name="T60" fmla="*/ 38 w 60"/>
              <a:gd name="T61" fmla="*/ 38 h 62"/>
              <a:gd name="T62" fmla="*/ 33 w 60"/>
              <a:gd name="T63" fmla="*/ 62 h 62"/>
              <a:gd name="T64" fmla="*/ 29 w 60"/>
              <a:gd name="T65" fmla="*/ 41 h 62"/>
              <a:gd name="T66" fmla="*/ 22 w 60"/>
              <a:gd name="T67" fmla="*/ 62 h 62"/>
              <a:gd name="T68" fmla="*/ 20 w 60"/>
              <a:gd name="T69" fmla="*/ 36 h 62"/>
              <a:gd name="T70" fmla="*/ 9 w 60"/>
              <a:gd name="T71" fmla="*/ 13 h 62"/>
              <a:gd name="T72" fmla="*/ 20 w 60"/>
              <a:gd name="T73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0" h="62">
                <a:moveTo>
                  <a:pt x="31" y="0"/>
                </a:moveTo>
                <a:cubicBezTo>
                  <a:pt x="27" y="0"/>
                  <a:pt x="24" y="4"/>
                  <a:pt x="24" y="7"/>
                </a:cubicBezTo>
                <a:cubicBezTo>
                  <a:pt x="24" y="11"/>
                  <a:pt x="27" y="14"/>
                  <a:pt x="31" y="14"/>
                </a:cubicBezTo>
                <a:cubicBezTo>
                  <a:pt x="35" y="14"/>
                  <a:pt x="38" y="11"/>
                  <a:pt x="38" y="7"/>
                </a:cubicBezTo>
                <a:cubicBezTo>
                  <a:pt x="38" y="4"/>
                  <a:pt x="35" y="0"/>
                  <a:pt x="31" y="0"/>
                </a:cubicBezTo>
                <a:close/>
                <a:moveTo>
                  <a:pt x="47" y="7"/>
                </a:moveTo>
                <a:cubicBezTo>
                  <a:pt x="44" y="7"/>
                  <a:pt x="41" y="10"/>
                  <a:pt x="41" y="13"/>
                </a:cubicBezTo>
                <a:cubicBezTo>
                  <a:pt x="41" y="16"/>
                  <a:pt x="44" y="18"/>
                  <a:pt x="47" y="18"/>
                </a:cubicBezTo>
                <a:cubicBezTo>
                  <a:pt x="50" y="18"/>
                  <a:pt x="53" y="16"/>
                  <a:pt x="53" y="13"/>
                </a:cubicBezTo>
                <a:cubicBezTo>
                  <a:pt x="53" y="10"/>
                  <a:pt x="50" y="7"/>
                  <a:pt x="47" y="7"/>
                </a:cubicBezTo>
                <a:close/>
                <a:moveTo>
                  <a:pt x="20" y="36"/>
                </a:move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40"/>
                  <a:pt x="15" y="40"/>
                  <a:pt x="15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58"/>
                  <a:pt x="12" y="58"/>
                  <a:pt x="1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9"/>
                  <a:pt x="7" y="29"/>
                  <a:pt x="7" y="29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19"/>
                  <a:pt x="7" y="19"/>
                  <a:pt x="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8" y="19"/>
                  <a:pt x="18" y="19"/>
                  <a:pt x="18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16"/>
                  <a:pt x="22" y="16"/>
                  <a:pt x="22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7"/>
                  <a:pt x="29" y="17"/>
                  <a:pt x="29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8" y="30"/>
                  <a:pt x="28" y="30"/>
                  <a:pt x="28" y="30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3" y="30"/>
                  <a:pt x="33" y="30"/>
                  <a:pt x="33" y="30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7" y="24"/>
                  <a:pt x="47" y="24"/>
                  <a:pt x="47" y="24"/>
                </a:cubicBezTo>
                <a:cubicBezTo>
                  <a:pt x="51" y="19"/>
                  <a:pt x="51" y="19"/>
                  <a:pt x="51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5"/>
                  <a:pt x="58" y="35"/>
                  <a:pt x="58" y="35"/>
                </a:cubicBezTo>
                <a:cubicBezTo>
                  <a:pt x="54" y="28"/>
                  <a:pt x="54" y="28"/>
                  <a:pt x="54" y="28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4" y="58"/>
                  <a:pt x="54" y="58"/>
                  <a:pt x="54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5" y="58"/>
                  <a:pt x="45" y="58"/>
                  <a:pt x="45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6"/>
                  <a:pt x="40" y="36"/>
                  <a:pt x="40" y="36"/>
                </a:cubicBezTo>
                <a:cubicBezTo>
                  <a:pt x="38" y="38"/>
                  <a:pt x="38" y="38"/>
                  <a:pt x="38" y="38"/>
                </a:cubicBezTo>
                <a:cubicBezTo>
                  <a:pt x="39" y="62"/>
                  <a:pt x="39" y="62"/>
                  <a:pt x="39" y="62"/>
                </a:cubicBezTo>
                <a:cubicBezTo>
                  <a:pt x="33" y="62"/>
                  <a:pt x="33" y="62"/>
                  <a:pt x="33" y="62"/>
                </a:cubicBezTo>
                <a:cubicBezTo>
                  <a:pt x="32" y="41"/>
                  <a:pt x="32" y="41"/>
                  <a:pt x="32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62"/>
                  <a:pt x="28" y="62"/>
                  <a:pt x="28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3" y="38"/>
                  <a:pt x="23" y="38"/>
                  <a:pt x="23" y="38"/>
                </a:cubicBezTo>
                <a:cubicBezTo>
                  <a:pt x="20" y="36"/>
                  <a:pt x="20" y="36"/>
                  <a:pt x="20" y="36"/>
                </a:cubicBezTo>
                <a:close/>
                <a:moveTo>
                  <a:pt x="14" y="7"/>
                </a:moveTo>
                <a:cubicBezTo>
                  <a:pt x="11" y="7"/>
                  <a:pt x="9" y="10"/>
                  <a:pt x="9" y="13"/>
                </a:cubicBezTo>
                <a:cubicBezTo>
                  <a:pt x="9" y="16"/>
                  <a:pt x="11" y="18"/>
                  <a:pt x="14" y="18"/>
                </a:cubicBezTo>
                <a:cubicBezTo>
                  <a:pt x="17" y="18"/>
                  <a:pt x="20" y="16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890" tIns="60945" rIns="121890" bIns="60945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637005" y="2994764"/>
            <a:ext cx="600979" cy="649377"/>
            <a:chOff x="2782033" y="2877344"/>
            <a:chExt cx="571561" cy="617451"/>
          </a:xfrm>
          <a:solidFill>
            <a:srgbClr val="777777"/>
          </a:solidFill>
        </p:grpSpPr>
        <p:sp>
          <p:nvSpPr>
            <p:cNvPr id="114" name="Freeform 884"/>
            <p:cNvSpPr>
              <a:spLocks noEditPoints="1"/>
            </p:cNvSpPr>
            <p:nvPr/>
          </p:nvSpPr>
          <p:spPr bwMode="auto">
            <a:xfrm>
              <a:off x="2946844" y="2877344"/>
              <a:ext cx="406750" cy="411147"/>
            </a:xfrm>
            <a:custGeom>
              <a:avLst/>
              <a:gdLst>
                <a:gd name="T0" fmla="*/ 90 w 174"/>
                <a:gd name="T1" fmla="*/ 14 h 176"/>
                <a:gd name="T2" fmla="*/ 90 w 174"/>
                <a:gd name="T3" fmla="*/ 0 h 176"/>
                <a:gd name="T4" fmla="*/ 80 w 174"/>
                <a:gd name="T5" fmla="*/ 0 h 176"/>
                <a:gd name="T6" fmla="*/ 80 w 174"/>
                <a:gd name="T7" fmla="*/ 14 h 176"/>
                <a:gd name="T8" fmla="*/ 0 w 174"/>
                <a:gd name="T9" fmla="*/ 14 h 176"/>
                <a:gd name="T10" fmla="*/ 0 w 174"/>
                <a:gd name="T11" fmla="*/ 40 h 176"/>
                <a:gd name="T12" fmla="*/ 9 w 174"/>
                <a:gd name="T13" fmla="*/ 40 h 176"/>
                <a:gd name="T14" fmla="*/ 9 w 174"/>
                <a:gd name="T15" fmla="*/ 138 h 176"/>
                <a:gd name="T16" fmla="*/ 70 w 174"/>
                <a:gd name="T17" fmla="*/ 138 h 176"/>
                <a:gd name="T18" fmla="*/ 33 w 174"/>
                <a:gd name="T19" fmla="*/ 168 h 176"/>
                <a:gd name="T20" fmla="*/ 39 w 174"/>
                <a:gd name="T21" fmla="*/ 176 h 176"/>
                <a:gd name="T22" fmla="*/ 86 w 174"/>
                <a:gd name="T23" fmla="*/ 138 h 176"/>
                <a:gd name="T24" fmla="*/ 86 w 174"/>
                <a:gd name="T25" fmla="*/ 138 h 176"/>
                <a:gd name="T26" fmla="*/ 133 w 174"/>
                <a:gd name="T27" fmla="*/ 176 h 176"/>
                <a:gd name="T28" fmla="*/ 140 w 174"/>
                <a:gd name="T29" fmla="*/ 168 h 176"/>
                <a:gd name="T30" fmla="*/ 102 w 174"/>
                <a:gd name="T31" fmla="*/ 138 h 176"/>
                <a:gd name="T32" fmla="*/ 164 w 174"/>
                <a:gd name="T33" fmla="*/ 138 h 176"/>
                <a:gd name="T34" fmla="*/ 164 w 174"/>
                <a:gd name="T35" fmla="*/ 40 h 176"/>
                <a:gd name="T36" fmla="*/ 174 w 174"/>
                <a:gd name="T37" fmla="*/ 40 h 176"/>
                <a:gd name="T38" fmla="*/ 174 w 174"/>
                <a:gd name="T39" fmla="*/ 14 h 176"/>
                <a:gd name="T40" fmla="*/ 90 w 174"/>
                <a:gd name="T41" fmla="*/ 14 h 176"/>
                <a:gd name="T42" fmla="*/ 154 w 174"/>
                <a:gd name="T43" fmla="*/ 128 h 176"/>
                <a:gd name="T44" fmla="*/ 19 w 174"/>
                <a:gd name="T45" fmla="*/ 128 h 176"/>
                <a:gd name="T46" fmla="*/ 19 w 174"/>
                <a:gd name="T47" fmla="*/ 40 h 176"/>
                <a:gd name="T48" fmla="*/ 154 w 174"/>
                <a:gd name="T49" fmla="*/ 40 h 176"/>
                <a:gd name="T50" fmla="*/ 154 w 174"/>
                <a:gd name="T51" fmla="*/ 128 h 176"/>
                <a:gd name="T52" fmla="*/ 51 w 174"/>
                <a:gd name="T53" fmla="*/ 105 h 176"/>
                <a:gd name="T54" fmla="*/ 51 w 174"/>
                <a:gd name="T55" fmla="*/ 79 h 176"/>
                <a:gd name="T56" fmla="*/ 77 w 174"/>
                <a:gd name="T57" fmla="*/ 79 h 176"/>
                <a:gd name="T58" fmla="*/ 51 w 174"/>
                <a:gd name="T59" fmla="*/ 53 h 176"/>
                <a:gd name="T60" fmla="*/ 25 w 174"/>
                <a:gd name="T61" fmla="*/ 79 h 176"/>
                <a:gd name="T62" fmla="*/ 51 w 174"/>
                <a:gd name="T63" fmla="*/ 105 h 176"/>
                <a:gd name="T64" fmla="*/ 59 w 174"/>
                <a:gd name="T65" fmla="*/ 112 h 176"/>
                <a:gd name="T66" fmla="*/ 85 w 174"/>
                <a:gd name="T67" fmla="*/ 86 h 176"/>
                <a:gd name="T68" fmla="*/ 59 w 174"/>
                <a:gd name="T69" fmla="*/ 86 h 176"/>
                <a:gd name="T70" fmla="*/ 59 w 174"/>
                <a:gd name="T71" fmla="*/ 112 h 176"/>
                <a:gd name="T72" fmla="*/ 138 w 174"/>
                <a:gd name="T73" fmla="*/ 59 h 176"/>
                <a:gd name="T74" fmla="*/ 105 w 174"/>
                <a:gd name="T75" fmla="*/ 59 h 176"/>
                <a:gd name="T76" fmla="*/ 105 w 174"/>
                <a:gd name="T77" fmla="*/ 69 h 176"/>
                <a:gd name="T78" fmla="*/ 138 w 174"/>
                <a:gd name="T79" fmla="*/ 69 h 176"/>
                <a:gd name="T80" fmla="*/ 138 w 174"/>
                <a:gd name="T81" fmla="*/ 59 h 176"/>
                <a:gd name="T82" fmla="*/ 138 w 174"/>
                <a:gd name="T83" fmla="*/ 77 h 176"/>
                <a:gd name="T84" fmla="*/ 105 w 174"/>
                <a:gd name="T85" fmla="*/ 77 h 176"/>
                <a:gd name="T86" fmla="*/ 105 w 174"/>
                <a:gd name="T87" fmla="*/ 87 h 176"/>
                <a:gd name="T88" fmla="*/ 138 w 174"/>
                <a:gd name="T89" fmla="*/ 87 h 176"/>
                <a:gd name="T90" fmla="*/ 138 w 174"/>
                <a:gd name="T91" fmla="*/ 77 h 176"/>
                <a:gd name="T92" fmla="*/ 138 w 174"/>
                <a:gd name="T93" fmla="*/ 96 h 176"/>
                <a:gd name="T94" fmla="*/ 105 w 174"/>
                <a:gd name="T95" fmla="*/ 96 h 176"/>
                <a:gd name="T96" fmla="*/ 105 w 174"/>
                <a:gd name="T97" fmla="*/ 106 h 176"/>
                <a:gd name="T98" fmla="*/ 138 w 174"/>
                <a:gd name="T99" fmla="*/ 106 h 176"/>
                <a:gd name="T100" fmla="*/ 138 w 174"/>
                <a:gd name="T101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176">
                  <a:moveTo>
                    <a:pt x="90" y="1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02" y="138"/>
                    <a:pt x="102" y="138"/>
                    <a:pt x="102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14"/>
                    <a:pt x="174" y="14"/>
                    <a:pt x="174" y="14"/>
                  </a:cubicBezTo>
                  <a:lnTo>
                    <a:pt x="90" y="14"/>
                  </a:lnTo>
                  <a:close/>
                  <a:moveTo>
                    <a:pt x="154" y="128"/>
                  </a:moveTo>
                  <a:cubicBezTo>
                    <a:pt x="19" y="128"/>
                    <a:pt x="19" y="128"/>
                    <a:pt x="19" y="12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54" y="40"/>
                    <a:pt x="154" y="40"/>
                    <a:pt x="154" y="40"/>
                  </a:cubicBezTo>
                  <a:lnTo>
                    <a:pt x="154" y="128"/>
                  </a:lnTo>
                  <a:close/>
                  <a:moveTo>
                    <a:pt x="51" y="105"/>
                  </a:moveTo>
                  <a:cubicBezTo>
                    <a:pt x="51" y="79"/>
                    <a:pt x="51" y="79"/>
                    <a:pt x="5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65"/>
                    <a:pt x="66" y="53"/>
                    <a:pt x="51" y="53"/>
                  </a:cubicBezTo>
                  <a:cubicBezTo>
                    <a:pt x="37" y="53"/>
                    <a:pt x="25" y="65"/>
                    <a:pt x="25" y="79"/>
                  </a:cubicBezTo>
                  <a:cubicBezTo>
                    <a:pt x="25" y="94"/>
                    <a:pt x="37" y="105"/>
                    <a:pt x="51" y="105"/>
                  </a:cubicBezTo>
                  <a:close/>
                  <a:moveTo>
                    <a:pt x="59" y="112"/>
                  </a:moveTo>
                  <a:cubicBezTo>
                    <a:pt x="73" y="112"/>
                    <a:pt x="85" y="101"/>
                    <a:pt x="85" y="86"/>
                  </a:cubicBezTo>
                  <a:cubicBezTo>
                    <a:pt x="59" y="86"/>
                    <a:pt x="59" y="86"/>
                    <a:pt x="59" y="86"/>
                  </a:cubicBezTo>
                  <a:lnTo>
                    <a:pt x="59" y="112"/>
                  </a:lnTo>
                  <a:close/>
                  <a:moveTo>
                    <a:pt x="138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38" y="69"/>
                    <a:pt x="138" y="69"/>
                    <a:pt x="138" y="69"/>
                  </a:cubicBezTo>
                  <a:lnTo>
                    <a:pt x="138" y="59"/>
                  </a:lnTo>
                  <a:close/>
                  <a:moveTo>
                    <a:pt x="138" y="77"/>
                  </a:moveTo>
                  <a:cubicBezTo>
                    <a:pt x="105" y="77"/>
                    <a:pt x="105" y="77"/>
                    <a:pt x="105" y="7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38" y="87"/>
                    <a:pt x="138" y="87"/>
                    <a:pt x="138" y="87"/>
                  </a:cubicBezTo>
                  <a:lnTo>
                    <a:pt x="138" y="77"/>
                  </a:lnTo>
                  <a:close/>
                  <a:moveTo>
                    <a:pt x="138" y="96"/>
                  </a:moveTo>
                  <a:cubicBezTo>
                    <a:pt x="105" y="96"/>
                    <a:pt x="105" y="96"/>
                    <a:pt x="105" y="9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38" y="106"/>
                    <a:pt x="138" y="106"/>
                    <a:pt x="138" y="106"/>
                  </a:cubicBezTo>
                  <a:lnTo>
                    <a:pt x="138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Freeform 40"/>
            <p:cNvSpPr>
              <a:spLocks noEditPoints="1"/>
            </p:cNvSpPr>
            <p:nvPr/>
          </p:nvSpPr>
          <p:spPr bwMode="auto">
            <a:xfrm>
              <a:off x="2782033" y="2992399"/>
              <a:ext cx="317694" cy="502396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7057989" y="3051105"/>
            <a:ext cx="625377" cy="625609"/>
            <a:chOff x="5699322" y="3963624"/>
            <a:chExt cx="132182" cy="132201"/>
          </a:xfrm>
          <a:solidFill>
            <a:schemeClr val="tx1"/>
          </a:solidFill>
        </p:grpSpPr>
        <p:sp>
          <p:nvSpPr>
            <p:cNvPr id="117" name="Freeform 412"/>
            <p:cNvSpPr>
              <a:spLocks noEditPoints="1"/>
            </p:cNvSpPr>
            <p:nvPr/>
          </p:nvSpPr>
          <p:spPr bwMode="auto">
            <a:xfrm>
              <a:off x="5781489" y="3963624"/>
              <a:ext cx="50015" cy="50022"/>
            </a:xfrm>
            <a:custGeom>
              <a:avLst/>
              <a:gdLst>
                <a:gd name="T0" fmla="*/ 105 w 108"/>
                <a:gd name="T1" fmla="*/ 44 h 108"/>
                <a:gd name="T2" fmla="*/ 89 w 108"/>
                <a:gd name="T3" fmla="*/ 41 h 108"/>
                <a:gd name="T4" fmla="*/ 88 w 108"/>
                <a:gd name="T5" fmla="*/ 38 h 108"/>
                <a:gd name="T6" fmla="*/ 97 w 108"/>
                <a:gd name="T7" fmla="*/ 25 h 108"/>
                <a:gd name="T8" fmla="*/ 96 w 108"/>
                <a:gd name="T9" fmla="*/ 20 h 108"/>
                <a:gd name="T10" fmla="*/ 87 w 108"/>
                <a:gd name="T11" fmla="*/ 11 h 108"/>
                <a:gd name="T12" fmla="*/ 83 w 108"/>
                <a:gd name="T13" fmla="*/ 11 h 108"/>
                <a:gd name="T14" fmla="*/ 69 w 108"/>
                <a:gd name="T15" fmla="*/ 20 h 108"/>
                <a:gd name="T16" fmla="*/ 66 w 108"/>
                <a:gd name="T17" fmla="*/ 19 h 108"/>
                <a:gd name="T18" fmla="*/ 64 w 108"/>
                <a:gd name="T19" fmla="*/ 3 h 108"/>
                <a:gd name="T20" fmla="*/ 60 w 108"/>
                <a:gd name="T21" fmla="*/ 0 h 108"/>
                <a:gd name="T22" fmla="*/ 48 w 108"/>
                <a:gd name="T23" fmla="*/ 0 h 108"/>
                <a:gd name="T24" fmla="*/ 44 w 108"/>
                <a:gd name="T25" fmla="*/ 3 h 108"/>
                <a:gd name="T26" fmla="*/ 41 w 108"/>
                <a:gd name="T27" fmla="*/ 19 h 108"/>
                <a:gd name="T28" fmla="*/ 38 w 108"/>
                <a:gd name="T29" fmla="*/ 20 h 108"/>
                <a:gd name="T30" fmla="*/ 25 w 108"/>
                <a:gd name="T31" fmla="*/ 11 h 108"/>
                <a:gd name="T32" fmla="*/ 20 w 108"/>
                <a:gd name="T33" fmla="*/ 11 h 108"/>
                <a:gd name="T34" fmla="*/ 11 w 108"/>
                <a:gd name="T35" fmla="*/ 20 h 108"/>
                <a:gd name="T36" fmla="*/ 11 w 108"/>
                <a:gd name="T37" fmla="*/ 25 h 108"/>
                <a:gd name="T38" fmla="*/ 20 w 108"/>
                <a:gd name="T39" fmla="*/ 38 h 108"/>
                <a:gd name="T40" fmla="*/ 19 w 108"/>
                <a:gd name="T41" fmla="*/ 41 h 108"/>
                <a:gd name="T42" fmla="*/ 3 w 108"/>
                <a:gd name="T43" fmla="*/ 44 h 108"/>
                <a:gd name="T44" fmla="*/ 0 w 108"/>
                <a:gd name="T45" fmla="*/ 48 h 108"/>
                <a:gd name="T46" fmla="*/ 0 w 108"/>
                <a:gd name="T47" fmla="*/ 60 h 108"/>
                <a:gd name="T48" fmla="*/ 3 w 108"/>
                <a:gd name="T49" fmla="*/ 64 h 108"/>
                <a:gd name="T50" fmla="*/ 19 w 108"/>
                <a:gd name="T51" fmla="*/ 67 h 108"/>
                <a:gd name="T52" fmla="*/ 20 w 108"/>
                <a:gd name="T53" fmla="*/ 69 h 108"/>
                <a:gd name="T54" fmla="*/ 11 w 108"/>
                <a:gd name="T55" fmla="*/ 83 h 108"/>
                <a:gd name="T56" fmla="*/ 11 w 108"/>
                <a:gd name="T57" fmla="*/ 88 h 108"/>
                <a:gd name="T58" fmla="*/ 20 w 108"/>
                <a:gd name="T59" fmla="*/ 96 h 108"/>
                <a:gd name="T60" fmla="*/ 25 w 108"/>
                <a:gd name="T61" fmla="*/ 97 h 108"/>
                <a:gd name="T62" fmla="*/ 38 w 108"/>
                <a:gd name="T63" fmla="*/ 88 h 108"/>
                <a:gd name="T64" fmla="*/ 41 w 108"/>
                <a:gd name="T65" fmla="*/ 89 h 108"/>
                <a:gd name="T66" fmla="*/ 44 w 108"/>
                <a:gd name="T67" fmla="*/ 105 h 108"/>
                <a:gd name="T68" fmla="*/ 48 w 108"/>
                <a:gd name="T69" fmla="*/ 108 h 108"/>
                <a:gd name="T70" fmla="*/ 60 w 108"/>
                <a:gd name="T71" fmla="*/ 108 h 108"/>
                <a:gd name="T72" fmla="*/ 64 w 108"/>
                <a:gd name="T73" fmla="*/ 105 h 108"/>
                <a:gd name="T74" fmla="*/ 66 w 108"/>
                <a:gd name="T75" fmla="*/ 89 h 108"/>
                <a:gd name="T76" fmla="*/ 69 w 108"/>
                <a:gd name="T77" fmla="*/ 88 h 108"/>
                <a:gd name="T78" fmla="*/ 83 w 108"/>
                <a:gd name="T79" fmla="*/ 97 h 108"/>
                <a:gd name="T80" fmla="*/ 87 w 108"/>
                <a:gd name="T81" fmla="*/ 96 h 108"/>
                <a:gd name="T82" fmla="*/ 96 w 108"/>
                <a:gd name="T83" fmla="*/ 88 h 108"/>
                <a:gd name="T84" fmla="*/ 97 w 108"/>
                <a:gd name="T85" fmla="*/ 83 h 108"/>
                <a:gd name="T86" fmla="*/ 88 w 108"/>
                <a:gd name="T87" fmla="*/ 69 h 108"/>
                <a:gd name="T88" fmla="*/ 89 w 108"/>
                <a:gd name="T89" fmla="*/ 67 h 108"/>
                <a:gd name="T90" fmla="*/ 105 w 108"/>
                <a:gd name="T91" fmla="*/ 64 h 108"/>
                <a:gd name="T92" fmla="*/ 108 w 108"/>
                <a:gd name="T93" fmla="*/ 60 h 108"/>
                <a:gd name="T94" fmla="*/ 108 w 108"/>
                <a:gd name="T95" fmla="*/ 48 h 108"/>
                <a:gd name="T96" fmla="*/ 105 w 108"/>
                <a:gd name="T97" fmla="*/ 44 h 108"/>
                <a:gd name="T98" fmla="*/ 54 w 108"/>
                <a:gd name="T99" fmla="*/ 71 h 108"/>
                <a:gd name="T100" fmla="*/ 37 w 108"/>
                <a:gd name="T101" fmla="*/ 54 h 108"/>
                <a:gd name="T102" fmla="*/ 54 w 108"/>
                <a:gd name="T103" fmla="*/ 37 h 108"/>
                <a:gd name="T104" fmla="*/ 71 w 108"/>
                <a:gd name="T105" fmla="*/ 54 h 108"/>
                <a:gd name="T106" fmla="*/ 54 w 108"/>
                <a:gd name="T107" fmla="*/ 7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105" y="44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0"/>
                    <a:pt x="88" y="3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8" y="23"/>
                    <a:pt x="97" y="21"/>
                    <a:pt x="96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4" y="10"/>
                    <a:pt x="83" y="1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1"/>
                    <a:pt x="67" y="21"/>
                    <a:pt x="66" y="1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1"/>
                    <a:pt x="62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40" y="21"/>
                    <a:pt x="38" y="2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3"/>
                    <a:pt x="11" y="2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40"/>
                    <a:pt x="21" y="41"/>
                    <a:pt x="19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5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1" y="68"/>
                    <a:pt x="20" y="6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0" y="84"/>
                    <a:pt x="10" y="86"/>
                    <a:pt x="11" y="88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7"/>
                    <a:pt x="23" y="98"/>
                    <a:pt x="25" y="97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0" y="87"/>
                    <a:pt x="41" y="87"/>
                    <a:pt x="41" y="89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6"/>
                    <a:pt x="46" y="108"/>
                    <a:pt x="48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8"/>
                    <a:pt x="63" y="106"/>
                    <a:pt x="64" y="10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8" y="87"/>
                    <a:pt x="69" y="88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98"/>
                    <a:pt x="86" y="97"/>
                    <a:pt x="87" y="96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86"/>
                    <a:pt x="98" y="84"/>
                    <a:pt x="97" y="8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87" y="68"/>
                    <a:pt x="87" y="67"/>
                    <a:pt x="89" y="67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6" y="63"/>
                    <a:pt x="108" y="62"/>
                    <a:pt x="108" y="6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6"/>
                    <a:pt x="106" y="45"/>
                    <a:pt x="105" y="44"/>
                  </a:cubicBezTo>
                  <a:close/>
                  <a:moveTo>
                    <a:pt x="54" y="71"/>
                  </a:moveTo>
                  <a:cubicBezTo>
                    <a:pt x="45" y="71"/>
                    <a:pt x="37" y="63"/>
                    <a:pt x="37" y="54"/>
                  </a:cubicBezTo>
                  <a:cubicBezTo>
                    <a:pt x="37" y="45"/>
                    <a:pt x="45" y="37"/>
                    <a:pt x="54" y="37"/>
                  </a:cubicBezTo>
                  <a:cubicBezTo>
                    <a:pt x="63" y="37"/>
                    <a:pt x="71" y="45"/>
                    <a:pt x="71" y="54"/>
                  </a:cubicBezTo>
                  <a:cubicBezTo>
                    <a:pt x="71" y="63"/>
                    <a:pt x="63" y="71"/>
                    <a:pt x="5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Freeform 413"/>
            <p:cNvSpPr>
              <a:spLocks noEditPoints="1"/>
            </p:cNvSpPr>
            <p:nvPr/>
          </p:nvSpPr>
          <p:spPr bwMode="auto">
            <a:xfrm>
              <a:off x="5699322" y="3996972"/>
              <a:ext cx="98839" cy="98853"/>
            </a:xfrm>
            <a:custGeom>
              <a:avLst/>
              <a:gdLst>
                <a:gd name="T0" fmla="*/ 210 w 216"/>
                <a:gd name="T1" fmla="*/ 89 h 216"/>
                <a:gd name="T2" fmla="*/ 178 w 216"/>
                <a:gd name="T3" fmla="*/ 83 h 216"/>
                <a:gd name="T4" fmla="*/ 176 w 216"/>
                <a:gd name="T5" fmla="*/ 77 h 216"/>
                <a:gd name="T6" fmla="*/ 194 w 216"/>
                <a:gd name="T7" fmla="*/ 49 h 216"/>
                <a:gd name="T8" fmla="*/ 193 w 216"/>
                <a:gd name="T9" fmla="*/ 41 h 216"/>
                <a:gd name="T10" fmla="*/ 175 w 216"/>
                <a:gd name="T11" fmla="*/ 23 h 216"/>
                <a:gd name="T12" fmla="*/ 167 w 216"/>
                <a:gd name="T13" fmla="*/ 22 h 216"/>
                <a:gd name="T14" fmla="*/ 139 w 216"/>
                <a:gd name="T15" fmla="*/ 40 h 216"/>
                <a:gd name="T16" fmla="*/ 133 w 216"/>
                <a:gd name="T17" fmla="*/ 38 h 216"/>
                <a:gd name="T18" fmla="*/ 127 w 216"/>
                <a:gd name="T19" fmla="*/ 6 h 216"/>
                <a:gd name="T20" fmla="*/ 121 w 216"/>
                <a:gd name="T21" fmla="*/ 0 h 216"/>
                <a:gd name="T22" fmla="*/ 95 w 216"/>
                <a:gd name="T23" fmla="*/ 0 h 216"/>
                <a:gd name="T24" fmla="*/ 89 w 216"/>
                <a:gd name="T25" fmla="*/ 6 h 216"/>
                <a:gd name="T26" fmla="*/ 83 w 216"/>
                <a:gd name="T27" fmla="*/ 38 h 216"/>
                <a:gd name="T28" fmla="*/ 77 w 216"/>
                <a:gd name="T29" fmla="*/ 40 h 216"/>
                <a:gd name="T30" fmla="*/ 49 w 216"/>
                <a:gd name="T31" fmla="*/ 22 h 216"/>
                <a:gd name="T32" fmla="*/ 41 w 216"/>
                <a:gd name="T33" fmla="*/ 23 h 216"/>
                <a:gd name="T34" fmla="*/ 23 w 216"/>
                <a:gd name="T35" fmla="*/ 41 h 216"/>
                <a:gd name="T36" fmla="*/ 22 w 216"/>
                <a:gd name="T37" fmla="*/ 49 h 216"/>
                <a:gd name="T38" fmla="*/ 40 w 216"/>
                <a:gd name="T39" fmla="*/ 77 h 216"/>
                <a:gd name="T40" fmla="*/ 38 w 216"/>
                <a:gd name="T41" fmla="*/ 83 h 216"/>
                <a:gd name="T42" fmla="*/ 6 w 216"/>
                <a:gd name="T43" fmla="*/ 89 h 216"/>
                <a:gd name="T44" fmla="*/ 0 w 216"/>
                <a:gd name="T45" fmla="*/ 95 h 216"/>
                <a:gd name="T46" fmla="*/ 0 w 216"/>
                <a:gd name="T47" fmla="*/ 121 h 216"/>
                <a:gd name="T48" fmla="*/ 6 w 216"/>
                <a:gd name="T49" fmla="*/ 127 h 216"/>
                <a:gd name="T50" fmla="*/ 38 w 216"/>
                <a:gd name="T51" fmla="*/ 133 h 216"/>
                <a:gd name="T52" fmla="*/ 40 w 216"/>
                <a:gd name="T53" fmla="*/ 139 h 216"/>
                <a:gd name="T54" fmla="*/ 22 w 216"/>
                <a:gd name="T55" fmla="*/ 167 h 216"/>
                <a:gd name="T56" fmla="*/ 23 w 216"/>
                <a:gd name="T57" fmla="*/ 175 h 216"/>
                <a:gd name="T58" fmla="*/ 41 w 216"/>
                <a:gd name="T59" fmla="*/ 193 h 216"/>
                <a:gd name="T60" fmla="*/ 49 w 216"/>
                <a:gd name="T61" fmla="*/ 194 h 216"/>
                <a:gd name="T62" fmla="*/ 77 w 216"/>
                <a:gd name="T63" fmla="*/ 176 h 216"/>
                <a:gd name="T64" fmla="*/ 83 w 216"/>
                <a:gd name="T65" fmla="*/ 178 h 216"/>
                <a:gd name="T66" fmla="*/ 89 w 216"/>
                <a:gd name="T67" fmla="*/ 210 h 216"/>
                <a:gd name="T68" fmla="*/ 95 w 216"/>
                <a:gd name="T69" fmla="*/ 216 h 216"/>
                <a:gd name="T70" fmla="*/ 121 w 216"/>
                <a:gd name="T71" fmla="*/ 216 h 216"/>
                <a:gd name="T72" fmla="*/ 127 w 216"/>
                <a:gd name="T73" fmla="*/ 210 h 216"/>
                <a:gd name="T74" fmla="*/ 133 w 216"/>
                <a:gd name="T75" fmla="*/ 178 h 216"/>
                <a:gd name="T76" fmla="*/ 139 w 216"/>
                <a:gd name="T77" fmla="*/ 176 h 216"/>
                <a:gd name="T78" fmla="*/ 167 w 216"/>
                <a:gd name="T79" fmla="*/ 194 h 216"/>
                <a:gd name="T80" fmla="*/ 175 w 216"/>
                <a:gd name="T81" fmla="*/ 193 h 216"/>
                <a:gd name="T82" fmla="*/ 193 w 216"/>
                <a:gd name="T83" fmla="*/ 175 h 216"/>
                <a:gd name="T84" fmla="*/ 194 w 216"/>
                <a:gd name="T85" fmla="*/ 167 h 216"/>
                <a:gd name="T86" fmla="*/ 176 w 216"/>
                <a:gd name="T87" fmla="*/ 139 h 216"/>
                <a:gd name="T88" fmla="*/ 178 w 216"/>
                <a:gd name="T89" fmla="*/ 133 h 216"/>
                <a:gd name="T90" fmla="*/ 210 w 216"/>
                <a:gd name="T91" fmla="*/ 127 h 216"/>
                <a:gd name="T92" fmla="*/ 216 w 216"/>
                <a:gd name="T93" fmla="*/ 121 h 216"/>
                <a:gd name="T94" fmla="*/ 216 w 216"/>
                <a:gd name="T95" fmla="*/ 95 h 216"/>
                <a:gd name="T96" fmla="*/ 210 w 216"/>
                <a:gd name="T97" fmla="*/ 89 h 216"/>
                <a:gd name="T98" fmla="*/ 108 w 216"/>
                <a:gd name="T99" fmla="*/ 147 h 216"/>
                <a:gd name="T100" fmla="*/ 69 w 216"/>
                <a:gd name="T101" fmla="*/ 108 h 216"/>
                <a:gd name="T102" fmla="*/ 108 w 216"/>
                <a:gd name="T103" fmla="*/ 69 h 216"/>
                <a:gd name="T104" fmla="*/ 147 w 216"/>
                <a:gd name="T105" fmla="*/ 108 h 216"/>
                <a:gd name="T106" fmla="*/ 108 w 216"/>
                <a:gd name="T10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210" y="89"/>
                  </a:moveTo>
                  <a:cubicBezTo>
                    <a:pt x="178" y="83"/>
                    <a:pt x="178" y="83"/>
                    <a:pt x="178" y="83"/>
                  </a:cubicBezTo>
                  <a:cubicBezTo>
                    <a:pt x="175" y="82"/>
                    <a:pt x="174" y="80"/>
                    <a:pt x="176" y="77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7"/>
                    <a:pt x="195" y="43"/>
                    <a:pt x="193" y="41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3" y="21"/>
                    <a:pt x="169" y="20"/>
                    <a:pt x="167" y="22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2"/>
                    <a:pt x="134" y="41"/>
                    <a:pt x="133" y="3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3"/>
                    <a:pt x="89" y="6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41"/>
                    <a:pt x="80" y="42"/>
                    <a:pt x="77" y="40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3" y="21"/>
                    <a:pt x="41" y="2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20" y="47"/>
                    <a:pt x="22" y="49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2" y="80"/>
                    <a:pt x="41" y="82"/>
                    <a:pt x="38" y="8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92"/>
                    <a:pt x="0" y="9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4"/>
                    <a:pt x="3" y="127"/>
                    <a:pt x="6" y="127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4"/>
                    <a:pt x="42" y="137"/>
                    <a:pt x="40" y="139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0" y="169"/>
                    <a:pt x="21" y="173"/>
                    <a:pt x="23" y="175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3" y="195"/>
                    <a:pt x="47" y="196"/>
                    <a:pt x="49" y="194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80" y="174"/>
                    <a:pt x="82" y="175"/>
                    <a:pt x="83" y="17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3"/>
                    <a:pt x="92" y="216"/>
                    <a:pt x="95" y="216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4" y="216"/>
                    <a:pt x="127" y="213"/>
                    <a:pt x="127" y="210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4" y="175"/>
                    <a:pt x="137" y="174"/>
                    <a:pt x="139" y="176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9" y="196"/>
                    <a:pt x="173" y="195"/>
                    <a:pt x="175" y="193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5" y="173"/>
                    <a:pt x="196" y="169"/>
                    <a:pt x="194" y="167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4" y="137"/>
                    <a:pt x="175" y="134"/>
                    <a:pt x="178" y="133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3" y="127"/>
                    <a:pt x="216" y="124"/>
                    <a:pt x="216" y="121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2"/>
                    <a:pt x="213" y="89"/>
                    <a:pt x="210" y="89"/>
                  </a:cubicBezTo>
                  <a:close/>
                  <a:moveTo>
                    <a:pt x="108" y="147"/>
                  </a:moveTo>
                  <a:cubicBezTo>
                    <a:pt x="86" y="147"/>
                    <a:pt x="69" y="130"/>
                    <a:pt x="69" y="108"/>
                  </a:cubicBezTo>
                  <a:cubicBezTo>
                    <a:pt x="69" y="87"/>
                    <a:pt x="86" y="69"/>
                    <a:pt x="108" y="69"/>
                  </a:cubicBezTo>
                  <a:cubicBezTo>
                    <a:pt x="130" y="69"/>
                    <a:pt x="147" y="87"/>
                    <a:pt x="147" y="108"/>
                  </a:cubicBezTo>
                  <a:cubicBezTo>
                    <a:pt x="147" y="130"/>
                    <a:pt x="130" y="147"/>
                    <a:pt x="108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499156" y="3027818"/>
            <a:ext cx="647261" cy="632839"/>
            <a:chOff x="5710238" y="3049588"/>
            <a:chExt cx="771526" cy="754062"/>
          </a:xfrm>
          <a:solidFill>
            <a:schemeClr val="tx1"/>
          </a:solidFill>
        </p:grpSpPr>
        <p:sp>
          <p:nvSpPr>
            <p:cNvPr id="120" name="Freeform 355"/>
            <p:cNvSpPr>
              <a:spLocks/>
            </p:cNvSpPr>
            <p:nvPr/>
          </p:nvSpPr>
          <p:spPr bwMode="auto">
            <a:xfrm>
              <a:off x="6026151" y="3049588"/>
              <a:ext cx="106363" cy="125413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Freeform 356"/>
            <p:cNvSpPr>
              <a:spLocks/>
            </p:cNvSpPr>
            <p:nvPr/>
          </p:nvSpPr>
          <p:spPr bwMode="auto">
            <a:xfrm>
              <a:off x="5797551" y="3160713"/>
              <a:ext cx="479425" cy="49847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Freeform 357"/>
            <p:cNvSpPr>
              <a:spLocks noEditPoints="1"/>
            </p:cNvSpPr>
            <p:nvPr/>
          </p:nvSpPr>
          <p:spPr bwMode="auto">
            <a:xfrm>
              <a:off x="5710238" y="3370263"/>
              <a:ext cx="169863" cy="155575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Freeform 358"/>
            <p:cNvSpPr>
              <a:spLocks/>
            </p:cNvSpPr>
            <p:nvPr/>
          </p:nvSpPr>
          <p:spPr bwMode="auto">
            <a:xfrm>
              <a:off x="5721351" y="3340100"/>
              <a:ext cx="760413" cy="463550"/>
            </a:xfrm>
            <a:custGeom>
              <a:avLst/>
              <a:gdLst>
                <a:gd name="T0" fmla="*/ 479 w 479"/>
                <a:gd name="T1" fmla="*/ 0 h 292"/>
                <a:gd name="T2" fmla="*/ 395 w 479"/>
                <a:gd name="T3" fmla="*/ 33 h 292"/>
                <a:gd name="T4" fmla="*/ 412 w 479"/>
                <a:gd name="T5" fmla="*/ 45 h 292"/>
                <a:gd name="T6" fmla="*/ 307 w 479"/>
                <a:gd name="T7" fmla="*/ 158 h 292"/>
                <a:gd name="T8" fmla="*/ 213 w 479"/>
                <a:gd name="T9" fmla="*/ 148 h 292"/>
                <a:gd name="T10" fmla="*/ 139 w 479"/>
                <a:gd name="T11" fmla="*/ 225 h 292"/>
                <a:gd name="T12" fmla="*/ 62 w 479"/>
                <a:gd name="T13" fmla="*/ 187 h 292"/>
                <a:gd name="T14" fmla="*/ 0 w 479"/>
                <a:gd name="T15" fmla="*/ 266 h 292"/>
                <a:gd name="T16" fmla="*/ 33 w 479"/>
                <a:gd name="T17" fmla="*/ 292 h 292"/>
                <a:gd name="T18" fmla="*/ 74 w 479"/>
                <a:gd name="T19" fmla="*/ 242 h 292"/>
                <a:gd name="T20" fmla="*/ 148 w 479"/>
                <a:gd name="T21" fmla="*/ 278 h 292"/>
                <a:gd name="T22" fmla="*/ 230 w 479"/>
                <a:gd name="T23" fmla="*/ 194 h 292"/>
                <a:gd name="T24" fmla="*/ 323 w 479"/>
                <a:gd name="T25" fmla="*/ 204 h 292"/>
                <a:gd name="T26" fmla="*/ 448 w 479"/>
                <a:gd name="T27" fmla="*/ 72 h 292"/>
                <a:gd name="T28" fmla="*/ 472 w 479"/>
                <a:gd name="T29" fmla="*/ 88 h 292"/>
                <a:gd name="T30" fmla="*/ 479 w 479"/>
                <a:gd name="T3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292">
                  <a:moveTo>
                    <a:pt x="479" y="0"/>
                  </a:moveTo>
                  <a:lnTo>
                    <a:pt x="395" y="33"/>
                  </a:lnTo>
                  <a:lnTo>
                    <a:pt x="412" y="45"/>
                  </a:lnTo>
                  <a:lnTo>
                    <a:pt x="307" y="158"/>
                  </a:lnTo>
                  <a:lnTo>
                    <a:pt x="213" y="148"/>
                  </a:lnTo>
                  <a:lnTo>
                    <a:pt x="139" y="225"/>
                  </a:lnTo>
                  <a:lnTo>
                    <a:pt x="62" y="187"/>
                  </a:lnTo>
                  <a:lnTo>
                    <a:pt x="0" y="266"/>
                  </a:lnTo>
                  <a:lnTo>
                    <a:pt x="33" y="292"/>
                  </a:lnTo>
                  <a:lnTo>
                    <a:pt x="74" y="242"/>
                  </a:lnTo>
                  <a:lnTo>
                    <a:pt x="148" y="278"/>
                  </a:lnTo>
                  <a:lnTo>
                    <a:pt x="230" y="194"/>
                  </a:lnTo>
                  <a:lnTo>
                    <a:pt x="323" y="204"/>
                  </a:lnTo>
                  <a:lnTo>
                    <a:pt x="448" y="72"/>
                  </a:lnTo>
                  <a:lnTo>
                    <a:pt x="472" y="88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4" name="Rectangle 4"/>
          <p:cNvSpPr txBox="1">
            <a:spLocks noChangeArrowheads="1"/>
          </p:cNvSpPr>
          <p:nvPr/>
        </p:nvSpPr>
        <p:spPr bwMode="auto">
          <a:xfrm>
            <a:off x="1602181" y="4691347"/>
            <a:ext cx="2054595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chemeClr val="accent6"/>
                </a:solidFill>
                <a:latin typeface="Arial"/>
                <a:ea typeface="微软雅黑"/>
              </a:rPr>
              <a:t>可编程定时器计数器</a:t>
            </a:r>
            <a:r>
              <a:rPr lang="en-US" altLang="zh-CN" sz="2800" kern="0" dirty="0">
                <a:solidFill>
                  <a:schemeClr val="accent6"/>
                </a:solidFill>
                <a:latin typeface="Arial"/>
                <a:ea typeface="微软雅黑"/>
              </a:rPr>
              <a:t>8253/8254</a:t>
            </a:r>
            <a:endParaRPr lang="en-US" altLang="zh-CN" sz="2800" kern="0" dirty="0">
              <a:solidFill>
                <a:schemeClr val="accent6"/>
              </a:solidFill>
              <a:latin typeface="Arial"/>
              <a:ea typeface="微软雅黑"/>
            </a:endParaRPr>
          </a:p>
        </p:txBody>
      </p:sp>
      <p:sp>
        <p:nvSpPr>
          <p:cNvPr id="125" name="Rectangle 4"/>
          <p:cNvSpPr txBox="1">
            <a:spLocks noChangeArrowheads="1"/>
          </p:cNvSpPr>
          <p:nvPr/>
        </p:nvSpPr>
        <p:spPr bwMode="auto">
          <a:xfrm>
            <a:off x="4059538" y="4859455"/>
            <a:ext cx="2163320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F69F1E"/>
                </a:solidFill>
                <a:latin typeface="Arial"/>
                <a:ea typeface="微软雅黑"/>
              </a:rPr>
              <a:t>并行通信技术以及可编程并行接口芯片</a:t>
            </a:r>
            <a:r>
              <a:rPr lang="en-US" altLang="zh-CN" sz="2800" kern="0" dirty="0">
                <a:solidFill>
                  <a:srgbClr val="F69F1E"/>
                </a:solidFill>
                <a:latin typeface="Arial"/>
                <a:ea typeface="微软雅黑"/>
              </a:rPr>
              <a:t>8255A</a:t>
            </a:r>
            <a:endParaRPr lang="en-US" altLang="zh-CN" sz="2800" kern="0" dirty="0">
              <a:solidFill>
                <a:srgbClr val="F69F1E"/>
              </a:solidFill>
              <a:latin typeface="Arial"/>
              <a:ea typeface="微软雅黑"/>
            </a:endParaRPr>
          </a:p>
        </p:txBody>
      </p:sp>
      <p:sp>
        <p:nvSpPr>
          <p:cNvPr id="126" name="Rectangle 4"/>
          <p:cNvSpPr txBox="1">
            <a:spLocks noChangeArrowheads="1"/>
          </p:cNvSpPr>
          <p:nvPr/>
        </p:nvSpPr>
        <p:spPr bwMode="auto">
          <a:xfrm>
            <a:off x="6496886" y="4400698"/>
            <a:ext cx="1829388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EA5E66"/>
                </a:solidFill>
                <a:latin typeface="Arial"/>
                <a:ea typeface="微软雅黑"/>
              </a:rPr>
              <a:t>串行通信基础</a:t>
            </a:r>
            <a:endParaRPr lang="zh-CN" altLang="en-US" sz="2800" kern="0" dirty="0">
              <a:solidFill>
                <a:srgbClr val="EA5E66"/>
              </a:solidFill>
              <a:latin typeface="Arial"/>
              <a:ea typeface="微软雅黑"/>
            </a:endParaRPr>
          </a:p>
        </p:txBody>
      </p:sp>
      <p:sp>
        <p:nvSpPr>
          <p:cNvPr id="127" name="Rectangle 4"/>
          <p:cNvSpPr txBox="1">
            <a:spLocks noChangeArrowheads="1"/>
          </p:cNvSpPr>
          <p:nvPr/>
        </p:nvSpPr>
        <p:spPr bwMode="auto">
          <a:xfrm>
            <a:off x="8627871" y="4691346"/>
            <a:ext cx="2693484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99A9"/>
                </a:solidFill>
                <a:latin typeface="Arial"/>
                <a:ea typeface="微软雅黑"/>
              </a:rPr>
              <a:t>串行通信技术以及可编程的串行接口芯片</a:t>
            </a:r>
            <a:r>
              <a:rPr lang="en-US" altLang="zh-CN" sz="2800" kern="0" dirty="0">
                <a:solidFill>
                  <a:srgbClr val="0099A9"/>
                </a:solidFill>
                <a:latin typeface="Arial"/>
                <a:ea typeface="微软雅黑"/>
              </a:rPr>
              <a:t>8251A</a:t>
            </a:r>
            <a:endParaRPr lang="en-US" altLang="zh-CN" sz="2800" kern="0" dirty="0">
              <a:solidFill>
                <a:srgbClr val="0099A9"/>
              </a:solidFill>
              <a:latin typeface="Arial"/>
              <a:ea typeface="微软雅黑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8230541" y="-1197194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808356" y="-378556"/>
            <a:ext cx="840197" cy="84050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6802424" y="-502500"/>
            <a:ext cx="1187204" cy="11876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4" name="同心圆 1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9832013" y="-223358"/>
            <a:ext cx="914281" cy="9146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6" name="同心圆 2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1026167" y="6512646"/>
            <a:ext cx="785040" cy="7853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9" name="同心圆 2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0" name="椭圆 2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5380617" y="6109162"/>
            <a:ext cx="336611" cy="3367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2" name="同心圆 2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3" name="椭圆 2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4253808" y="6140536"/>
            <a:ext cx="705342" cy="70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5" name="同心圆 2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11003122" y="-1220177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8" name="同心圆 2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39" name="椭圆 2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10943273" y="393745"/>
            <a:ext cx="297401" cy="2975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1" name="同心圆 2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42" name="椭圆 2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2595166" y="6066750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4" name="同心圆 2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45" name="椭圆 244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1704536" y="5934054"/>
            <a:ext cx="693499" cy="6937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7" name="同心圆 2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48" name="椭圆 2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392324" y="6354304"/>
            <a:ext cx="422448" cy="422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0" name="同心圆 2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51" name="椭圆 2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60401" y="6109837"/>
            <a:ext cx="211223" cy="2113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3" name="同心圆 2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255" name="TextBox 254"/>
          <p:cNvSpPr txBox="1"/>
          <p:nvPr/>
        </p:nvSpPr>
        <p:spPr>
          <a:xfrm>
            <a:off x="2205286" y="7892388"/>
            <a:ext cx="857043" cy="359273"/>
          </a:xfrm>
          <a:prstGeom prst="rect">
            <a:avLst/>
          </a:prstGeom>
          <a:noFill/>
        </p:spPr>
        <p:txBody>
          <a:bodyPr wrap="none" lIns="81477" tIns="40739" rIns="81477" bIns="40739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2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>
        <p:checker/>
      </p:transition>
    </mc:Choice>
    <mc:Fallback xmlns="">
      <p:transition spd="slow" advClick="0">
        <p:check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7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4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7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7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7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78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7" dur="500" tmFilter="0, 0; .2, .5; .8, .5; 1, 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8" dur="250" autoRev="1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0" dur="500" tmFilter="0, 0; .2, .5; .8, .5; 1, 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1" dur="250" autoRev="1" fill="hold"/>
                                            <p:tgtEl>
                                              <p:spTgt spid="2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3" dur="500" tmFilter="0, 0; .2, .5; .8, .5; 1, 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4" dur="250" autoRev="1" fill="hold"/>
                                            <p:tgtEl>
                                              <p:spTgt spid="2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 tmFilter="0, 0; .2, .5; .8, .5; 1, 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7" dur="250" autoRev="1" fill="hold"/>
                                            <p:tgtEl>
                                              <p:spTgt spid="24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12410"/>
                                </p:stCondLst>
                                <p:childTnLst>
                                  <p:par>
                                    <p:cTn id="1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4" grpId="0" animBg="1"/>
          <p:bldP spid="218" grpId="0"/>
          <p:bldP spid="112" grpId="0" animBg="1"/>
          <p:bldP spid="124" grpId="0"/>
          <p:bldP spid="125" grpId="0"/>
          <p:bldP spid="126" grpId="0"/>
          <p:bldP spid="127" grpId="0"/>
          <p:bldP spid="2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7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4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7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5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7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7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7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78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7" dur="500" tmFilter="0, 0; .2, .5; .8, .5; 1, 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8" dur="250" autoRev="1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0" dur="500" tmFilter="0, 0; .2, .5; .8, .5; 1, 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1" dur="250" autoRev="1" fill="hold"/>
                                            <p:tgtEl>
                                              <p:spTgt spid="2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2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3" dur="500" tmFilter="0, 0; .2, .5; .8, .5; 1, 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4" dur="250" autoRev="1" fill="hold"/>
                                            <p:tgtEl>
                                              <p:spTgt spid="2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 tmFilter="0, 0; .2, .5; .8, .5; 1, 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7" dur="250" autoRev="1" fill="hold"/>
                                            <p:tgtEl>
                                              <p:spTgt spid="24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12410"/>
                                </p:stCondLst>
                                <p:childTnLst>
                                  <p:par>
                                    <p:cTn id="1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4" grpId="0" animBg="1"/>
          <p:bldP spid="218" grpId="0"/>
          <p:bldP spid="112" grpId="0" animBg="1"/>
          <p:bldP spid="124" grpId="0"/>
          <p:bldP spid="125" grpId="0"/>
          <p:bldP spid="126" grpId="0"/>
          <p:bldP spid="127" grpId="0"/>
          <p:bldP spid="25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107" y="609742"/>
            <a:ext cx="7774199" cy="443016"/>
          </a:xfrm>
        </p:spPr>
        <p:txBody>
          <a:bodyPr/>
          <a:lstStyle/>
          <a:p>
            <a:pPr eaLnBrk="1" hangingPunct="1"/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）方式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方波发生器</a:t>
            </a:r>
          </a:p>
        </p:txBody>
      </p:sp>
      <p:graphicFrame>
        <p:nvGraphicFramePr>
          <p:cNvPr id="9218" name="Object 3"/>
          <p:cNvGraphicFramePr>
            <a:graphicFrameLocks noChangeAspect="1"/>
          </p:cNvGraphicFramePr>
          <p:nvPr>
            <p:ph idx="1"/>
          </p:nvPr>
        </p:nvGraphicFramePr>
        <p:xfrm>
          <a:off x="2062023" y="2708902"/>
          <a:ext cx="7274021" cy="280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位图图像" r:id="rId3" imgW="5668166" imgH="2933333" progId="PBrush">
                  <p:embed/>
                </p:oleObj>
              </mc:Choice>
              <mc:Fallback>
                <p:oleObj name="位图图像" r:id="rId3" imgW="5668166" imgH="293333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023" y="2708902"/>
                        <a:ext cx="7274021" cy="280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522148" y="1125799"/>
            <a:ext cx="9146117" cy="316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20000"/>
              </a:spcBef>
            </a:pP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注意初值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为偶数或奇数时，输出信号的差别。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为偶数时，输出对称方波，周期为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宽度；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为奇数时，输出有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N+1/2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周期的高电平和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N-1/2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周期的低电平。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223111" y="5735378"/>
            <a:ext cx="3313879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7.11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301218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77973" y="908261"/>
            <a:ext cx="7778963" cy="482553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在计数过程中，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信号变低则暂停现行计数过程，直到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变高，</a:t>
            </a:r>
            <a:r>
              <a:rPr lang="zh-CN" altLang="en-US" sz="2400" b="1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将从计数初值开始重新计数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如果要求改变输出方波的频率，则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可在任何时候重新写入初值，并从下一个计数操作周期开始改变输出方波频率</a:t>
            </a:r>
          </a:p>
        </p:txBody>
      </p:sp>
    </p:spTree>
    <p:extLst>
      <p:ext uri="{BB962C8B-B14F-4D97-AF65-F5344CB8AC3E}">
        <p14:creationId xmlns:p14="http://schemas.microsoft.com/office/powerpoint/2010/main" val="336298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107" y="609742"/>
            <a:ext cx="7774199" cy="516057"/>
          </a:xfrm>
        </p:spPr>
        <p:txBody>
          <a:bodyPr/>
          <a:lstStyle/>
          <a:p>
            <a:pPr eaLnBrk="1" hangingPunct="1"/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）方式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4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软件触发选通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3031" y="1268707"/>
            <a:ext cx="8644351" cy="411575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若初值为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，则写入初值后的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N+1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脉冲才输出一个负脉冲，负脉冲的宽度为一个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周期，如图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当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GATE=1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时，允许计数；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GATE=0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时，禁止计数。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在计数过程中改变初值，则按新的初值重新计数，即</a:t>
            </a:r>
            <a:r>
              <a:rPr lang="zh-CN" altLang="en-US" sz="2400" b="1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改变初值是立即有效的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endParaRPr lang="en-US" altLang="zh-CN" sz="240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2133478" y="3501249"/>
          <a:ext cx="7491559" cy="2086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位图图像" r:id="rId3" imgW="6058746" imgH="2857899" progId="PBrush">
                  <p:embed/>
                </p:oleObj>
              </mc:Choice>
              <mc:Fallback>
                <p:oleObj name="位图图像" r:id="rId3" imgW="6058746" imgH="285789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478" y="3501249"/>
                        <a:ext cx="7491559" cy="2086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3791211" y="5806832"/>
            <a:ext cx="3383745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7.12 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1335464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107" y="609742"/>
            <a:ext cx="7774199" cy="874915"/>
          </a:xfrm>
        </p:spPr>
        <p:txBody>
          <a:bodyPr/>
          <a:lstStyle/>
          <a:p>
            <a:pPr eaLnBrk="1" hangingPunct="1"/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(6)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5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硬件触发选通方式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62023" y="1629152"/>
            <a:ext cx="8209275" cy="4115753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初值为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，则在门控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上升沿触发后。经过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N+1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脉冲，才输出一个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周期的负脉冲，如图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2781327" y="2781944"/>
          <a:ext cx="6699212" cy="237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位图图像" r:id="rId3" imgW="5114286" imgH="1828571" progId="PBrush">
                  <p:embed/>
                </p:oleObj>
              </mc:Choice>
              <mc:Fallback>
                <p:oleObj name="位图图像" r:id="rId3" imgW="5114286" imgH="182857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27" y="2781944"/>
                        <a:ext cx="6699212" cy="237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791211" y="5517840"/>
            <a:ext cx="3961729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7.13  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349024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917528" y="765353"/>
            <a:ext cx="8355359" cy="2951846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若在计数过程中再次出现门控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触发信号。则将从初值开始重新计数，但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OUT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输出的高电平不受影响，如图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 若在计数过程中改变初值，只要在计数到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之前不出现新的门控触发信号，则原计数过程不受影响；等计数到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并出现新的门控触发信号后，再按新的计数初值计数。若在写入了新的计数初值后，在未计数到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之前有门控触发信号出现，则立即按新的计数初值重新开始计数。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2709873" y="3717199"/>
          <a:ext cx="7131113" cy="194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位图图像" r:id="rId3" imgW="6342857" imgH="2486372" progId="PBrush">
                  <p:embed/>
                </p:oleObj>
              </mc:Choice>
              <mc:Fallback>
                <p:oleObj name="位图图像" r:id="rId3" imgW="6342857" imgH="248637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73" y="3717199"/>
                        <a:ext cx="7131113" cy="194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91211" y="5662336"/>
            <a:ext cx="4970025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7.14 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中门控信号</a:t>
            </a:r>
            <a:r>
              <a:rPr lang="en-US" altLang="zh-CN" sz="2000">
                <a:latin typeface="隶书" panose="02010509060101010101" pitchFamily="49" charset="-122"/>
                <a:ea typeface="隶书" panose="02010509060101010101" pitchFamily="49" charset="-122"/>
              </a:rPr>
              <a:t>GATA</a:t>
            </a:r>
            <a:r>
              <a:rPr lang="zh-CN" altLang="en-US" sz="2000">
                <a:latin typeface="隶书" panose="02010509060101010101" pitchFamily="49" charset="-122"/>
                <a:ea typeface="隶书" panose="02010509060101010101" pitchFamily="49" charset="-122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129702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107" y="609742"/>
            <a:ext cx="7774199" cy="587511"/>
          </a:xfrm>
        </p:spPr>
        <p:txBody>
          <a:bodyPr/>
          <a:lstStyle/>
          <a:p>
            <a:pPr eaLnBrk="1" hangingPunct="1"/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(7)  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六种工作方式总结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6073" y="1197252"/>
            <a:ext cx="7774199" cy="685959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时钟周期和输出周期的区别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② 输出波形在时钟下降沿产生电平变化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95588" name="Group 4"/>
          <p:cNvGraphicFramePr>
            <a:graphicFrameLocks noGrp="1"/>
          </p:cNvGraphicFramePr>
          <p:nvPr/>
        </p:nvGraphicFramePr>
        <p:xfrm>
          <a:off x="1593602" y="2277002"/>
          <a:ext cx="8966687" cy="4130677"/>
        </p:xfrm>
        <a:graphic>
          <a:graphicData uri="http://schemas.openxmlformats.org/drawingml/2006/table">
            <a:tbl>
              <a:tblPr/>
              <a:tblGrid>
                <a:gridCol w="838394"/>
                <a:gridCol w="5662335"/>
                <a:gridCol w="2465958"/>
              </a:tblGrid>
              <a:tr h="44619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方式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与输出波形关系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改变计数值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2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写入计数值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后，经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脉冲，输出变高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下一个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周期立即有效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25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单稳脉冲的宽度为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外部触发以后有效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42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每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脉冲输出一个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周期的脉冲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计数到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以后有效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2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前一半为高电平、后一半为低电平的方波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外部触发有效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计数到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有效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2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写入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后经过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，输出宽度为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的脉冲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计数到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有效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2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门控触发后过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＋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，输出宽度为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的脉冲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外部触发有效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14" name="Rectangle 38"/>
          <p:cNvSpPr>
            <a:spLocks noChangeArrowheads="1"/>
          </p:cNvSpPr>
          <p:nvPr/>
        </p:nvSpPr>
        <p:spPr bwMode="auto">
          <a:xfrm>
            <a:off x="1990569" y="1916557"/>
            <a:ext cx="2945494" cy="3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800" b="1">
                <a:solidFill>
                  <a:srgbClr val="CC0000"/>
                </a:solidFill>
                <a:latin typeface="Arial" panose="020B0604020202020204" pitchFamily="34" charset="0"/>
              </a:rPr>
              <a:t>计数值</a:t>
            </a:r>
            <a:r>
              <a:rPr kumimoji="0" lang="en-US" altLang="zh-CN" sz="1800" b="1">
                <a:solidFill>
                  <a:srgbClr val="CC0000"/>
                </a:solidFill>
                <a:latin typeface="Arial" panose="020B0604020202020204" pitchFamily="34" charset="0"/>
              </a:rPr>
              <a:t>N</a:t>
            </a:r>
            <a:r>
              <a:rPr kumimoji="0" lang="zh-CN" altLang="en-US" sz="1800" b="1">
                <a:solidFill>
                  <a:srgbClr val="CC0000"/>
                </a:solidFill>
                <a:latin typeface="Arial" panose="020B0604020202020204" pitchFamily="34" charset="0"/>
              </a:rPr>
              <a:t>与输出波形的关系</a:t>
            </a:r>
            <a:r>
              <a:rPr kumimoji="0" lang="zh-CN" altLang="en-US" sz="1800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37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1846073" y="836807"/>
            <a:ext cx="2488189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 b="1">
                <a:solidFill>
                  <a:srgbClr val="CC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门控信号</a:t>
            </a:r>
            <a:r>
              <a:rPr kumimoji="0" lang="en-US" altLang="zh-CN" sz="2000" b="1">
                <a:solidFill>
                  <a:srgbClr val="CC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GATE</a:t>
            </a:r>
            <a:r>
              <a:rPr kumimoji="0" lang="zh-CN" altLang="en-US" sz="2000" b="1">
                <a:solidFill>
                  <a:srgbClr val="CC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的作用</a:t>
            </a:r>
            <a:endParaRPr kumimoji="0" lang="zh-CN" altLang="en-US" sz="4801" b="1">
              <a:solidFill>
                <a:srgbClr val="CC0000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6611" name="Group 3"/>
          <p:cNvGraphicFramePr>
            <a:graphicFrameLocks noGrp="1"/>
          </p:cNvGraphicFramePr>
          <p:nvPr/>
        </p:nvGraphicFramePr>
        <p:xfrm>
          <a:off x="1593602" y="1341749"/>
          <a:ext cx="8966688" cy="4922600"/>
        </p:xfrm>
        <a:graphic>
          <a:graphicData uri="http://schemas.openxmlformats.org/drawingml/2006/table">
            <a:tbl>
              <a:tblPr/>
              <a:tblGrid>
                <a:gridCol w="1000357"/>
                <a:gridCol w="2631096"/>
                <a:gridCol w="3810882"/>
                <a:gridCol w="1524353"/>
              </a:tblGrid>
              <a:tr h="58429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方式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GATE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69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低电平或变低电平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上升沿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高电平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0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禁止计数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－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允许计数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1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－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启动计数，下一个</a:t>
                      </a: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CLK</a:t>
                      </a: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脉冲使输出为低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－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2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禁止计数，立即使输出为高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重新装入计数值，启动计数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允许计数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3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禁止计数，立即使输出为高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重新装入计数值，启动计数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允许计数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4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禁止计数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－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允许计数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5</a:t>
                      </a:r>
                      <a:endParaRPr kumimoji="1" lang="en-US" altLang="zh-CN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－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启动计数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  <a:cs typeface="Times New Roman" pitchFamily="18" charset="0"/>
                        </a:rPr>
                        <a:t>－</a:t>
                      </a:r>
                      <a:endParaRPr kumimoji="1" lang="zh-CN" alt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91461" marR="91461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5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6073" y="1052757"/>
            <a:ext cx="8426813" cy="4825529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⑴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（分频器）、方式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（软件触发选通）和方式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硬件触发选通），它们的输出波形相同，都是宽度为 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周期的负脉冲。区别是：方式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是自动重复工作的，而方式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需要由软件（设置计数初值）触发启动，方式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需要由硬件（门控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信号）触发启动。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⑵ 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（硬件触发选通）与方式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（硬件触发单稳），触发信号相同，但输出波形不同：方式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输出为宽度是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周期的负脉冲（计数过程中输出为低） ，而方式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输出为宽度是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周期的负脉冲（计数过程中输出为高）。</a:t>
            </a:r>
          </a:p>
        </p:txBody>
      </p:sp>
    </p:spTree>
    <p:extLst>
      <p:ext uri="{BB962C8B-B14F-4D97-AF65-F5344CB8AC3E}">
        <p14:creationId xmlns:p14="http://schemas.microsoft.com/office/powerpoint/2010/main" val="16253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77973" y="908261"/>
            <a:ext cx="7778963" cy="489698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⑶ 6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种工作方式中，只有方式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，写入控制字后输出为低；其余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种方式，都是写入控制字后输出为高。</a:t>
            </a:r>
          </a:p>
          <a:p>
            <a:pPr eaLnBrk="1" hangingPunct="1">
              <a:lnSpc>
                <a:spcPct val="105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⑷ 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种工作方式中的任何一种方式，只有在写入计数值后才能开始计数。方式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都是写入计数初值后，计数过程就开始了。而方式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在写入计数初值后，需由外部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GATE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信号的触发启动，才能开始计数过程。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⑸ 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种工作方式中，只有方式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（分频器）和方式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（方波发生器）为自动重复工作方式，其他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种方式都是一次 性计数，要继续工作需要重新启动。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801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六种工作方式下的输出波形图。</a:t>
            </a:r>
          </a:p>
        </p:txBody>
      </p:sp>
    </p:spTree>
    <p:extLst>
      <p:ext uri="{BB962C8B-B14F-4D97-AF65-F5344CB8AC3E}">
        <p14:creationId xmlns:p14="http://schemas.microsoft.com/office/powerpoint/2010/main" val="86099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3070319" y="5590882"/>
            <a:ext cx="5905279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7.15 </a:t>
            </a:r>
            <a:r>
              <a:rPr lang="en-US" altLang="zh-CN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8253</a:t>
            </a:r>
            <a:r>
              <a:rPr lang="zh-CN" altLang="en-US">
                <a:solidFill>
                  <a:srgbClr val="06070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六种工作方式下的输出波形图</a:t>
            </a: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1522148" y="1121978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2709873" y="476361"/>
          <a:ext cx="6338767" cy="4971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Visio" r:id="rId3" imgW="4090797" imgH="4320159" progId="Visio.Drawing.11">
                  <p:embed/>
                </p:oleObj>
              </mc:Choice>
              <mc:Fallback>
                <p:oleObj name="Visio" r:id="rId3" imgW="4090797" imgH="432015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73" y="476361"/>
                        <a:ext cx="6338767" cy="49716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09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188629" y="7892388"/>
            <a:ext cx="856239" cy="358871"/>
          </a:xfrm>
          <a:prstGeom prst="rect">
            <a:avLst/>
          </a:prstGeom>
          <a:noFill/>
        </p:spPr>
        <p:txBody>
          <a:bodyPr wrap="none" lIns="81079" tIns="40540" rIns="81079" bIns="40540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98" name="Rectangle 4"/>
          <p:cNvSpPr txBox="1">
            <a:spLocks noChangeArrowheads="1"/>
          </p:cNvSpPr>
          <p:nvPr/>
        </p:nvSpPr>
        <p:spPr bwMode="auto">
          <a:xfrm>
            <a:off x="4845870" y="2637706"/>
            <a:ext cx="6289896" cy="1118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kern="0" dirty="0">
                <a:solidFill>
                  <a:schemeClr val="accent6"/>
                </a:solidFill>
                <a:latin typeface="Arial"/>
                <a:ea typeface="微软雅黑"/>
              </a:rPr>
              <a:t>可编程定时器计数器</a:t>
            </a:r>
            <a:r>
              <a:rPr lang="en-US" altLang="zh-CN" sz="6000" kern="0" dirty="0">
                <a:solidFill>
                  <a:schemeClr val="accent6"/>
                </a:solidFill>
                <a:latin typeface="Arial"/>
                <a:ea typeface="微软雅黑"/>
              </a:rPr>
              <a:t>8253/8254</a:t>
            </a:r>
            <a:endParaRPr lang="en-US" altLang="zh-CN" sz="6000" kern="0" dirty="0">
              <a:solidFill>
                <a:schemeClr val="accent6"/>
              </a:solidFill>
              <a:latin typeface="Arial"/>
              <a:ea typeface="微软雅黑"/>
            </a:endParaRPr>
          </a:p>
        </p:txBody>
      </p:sp>
      <p:pic>
        <p:nvPicPr>
          <p:cNvPr id="100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777816"/>
            <a:ext cx="2952903" cy="29535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60" y="1401516"/>
            <a:ext cx="3348111" cy="3348867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reeform 21"/>
          <p:cNvSpPr>
            <a:spLocks noEditPoints="1"/>
          </p:cNvSpPr>
          <p:nvPr/>
        </p:nvSpPr>
        <p:spPr bwMode="auto">
          <a:xfrm>
            <a:off x="2514525" y="2395355"/>
            <a:ext cx="1314580" cy="1361190"/>
          </a:xfrm>
          <a:custGeom>
            <a:avLst/>
            <a:gdLst>
              <a:gd name="T0" fmla="*/ 24 w 60"/>
              <a:gd name="T1" fmla="*/ 7 h 62"/>
              <a:gd name="T2" fmla="*/ 38 w 60"/>
              <a:gd name="T3" fmla="*/ 7 h 62"/>
              <a:gd name="T4" fmla="*/ 47 w 60"/>
              <a:gd name="T5" fmla="*/ 7 h 62"/>
              <a:gd name="T6" fmla="*/ 47 w 60"/>
              <a:gd name="T7" fmla="*/ 18 h 62"/>
              <a:gd name="T8" fmla="*/ 47 w 60"/>
              <a:gd name="T9" fmla="*/ 7 h 62"/>
              <a:gd name="T10" fmla="*/ 20 w 60"/>
              <a:gd name="T11" fmla="*/ 37 h 62"/>
              <a:gd name="T12" fmla="*/ 21 w 60"/>
              <a:gd name="T13" fmla="*/ 58 h 62"/>
              <a:gd name="T14" fmla="*/ 15 w 60"/>
              <a:gd name="T15" fmla="*/ 40 h 62"/>
              <a:gd name="T16" fmla="*/ 12 w 60"/>
              <a:gd name="T17" fmla="*/ 58 h 62"/>
              <a:gd name="T18" fmla="*/ 7 w 60"/>
              <a:gd name="T19" fmla="*/ 37 h 62"/>
              <a:gd name="T20" fmla="*/ 2 w 60"/>
              <a:gd name="T21" fmla="*/ 36 h 62"/>
              <a:gd name="T22" fmla="*/ 7 w 60"/>
              <a:gd name="T23" fmla="*/ 19 h 62"/>
              <a:gd name="T24" fmla="*/ 14 w 60"/>
              <a:gd name="T25" fmla="*/ 24 h 62"/>
              <a:gd name="T26" fmla="*/ 21 w 60"/>
              <a:gd name="T27" fmla="*/ 19 h 62"/>
              <a:gd name="T28" fmla="*/ 29 w 60"/>
              <a:gd name="T29" fmla="*/ 16 h 62"/>
              <a:gd name="T30" fmla="*/ 30 w 60"/>
              <a:gd name="T31" fmla="*/ 19 h 62"/>
              <a:gd name="T32" fmla="*/ 30 w 60"/>
              <a:gd name="T33" fmla="*/ 32 h 62"/>
              <a:gd name="T34" fmla="*/ 31 w 60"/>
              <a:gd name="T35" fmla="*/ 32 h 62"/>
              <a:gd name="T36" fmla="*/ 31 w 60"/>
              <a:gd name="T37" fmla="*/ 32 h 62"/>
              <a:gd name="T38" fmla="*/ 32 w 60"/>
              <a:gd name="T39" fmla="*/ 19 h 62"/>
              <a:gd name="T40" fmla="*/ 32 w 60"/>
              <a:gd name="T41" fmla="*/ 16 h 62"/>
              <a:gd name="T42" fmla="*/ 40 w 60"/>
              <a:gd name="T43" fmla="*/ 19 h 62"/>
              <a:gd name="T44" fmla="*/ 47 w 60"/>
              <a:gd name="T45" fmla="*/ 24 h 62"/>
              <a:gd name="T46" fmla="*/ 54 w 60"/>
              <a:gd name="T47" fmla="*/ 19 h 62"/>
              <a:gd name="T48" fmla="*/ 58 w 60"/>
              <a:gd name="T49" fmla="*/ 35 h 62"/>
              <a:gd name="T50" fmla="*/ 53 w 60"/>
              <a:gd name="T51" fmla="*/ 37 h 62"/>
              <a:gd name="T52" fmla="*/ 54 w 60"/>
              <a:gd name="T53" fmla="*/ 58 h 62"/>
              <a:gd name="T54" fmla="*/ 48 w 60"/>
              <a:gd name="T55" fmla="*/ 40 h 62"/>
              <a:gd name="T56" fmla="*/ 45 w 60"/>
              <a:gd name="T57" fmla="*/ 58 h 62"/>
              <a:gd name="T58" fmla="*/ 40 w 60"/>
              <a:gd name="T59" fmla="*/ 37 h 62"/>
              <a:gd name="T60" fmla="*/ 38 w 60"/>
              <a:gd name="T61" fmla="*/ 38 h 62"/>
              <a:gd name="T62" fmla="*/ 33 w 60"/>
              <a:gd name="T63" fmla="*/ 62 h 62"/>
              <a:gd name="T64" fmla="*/ 29 w 60"/>
              <a:gd name="T65" fmla="*/ 41 h 62"/>
              <a:gd name="T66" fmla="*/ 22 w 60"/>
              <a:gd name="T67" fmla="*/ 62 h 62"/>
              <a:gd name="T68" fmla="*/ 20 w 60"/>
              <a:gd name="T69" fmla="*/ 36 h 62"/>
              <a:gd name="T70" fmla="*/ 9 w 60"/>
              <a:gd name="T71" fmla="*/ 13 h 62"/>
              <a:gd name="T72" fmla="*/ 20 w 60"/>
              <a:gd name="T73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0" h="62">
                <a:moveTo>
                  <a:pt x="31" y="0"/>
                </a:moveTo>
                <a:cubicBezTo>
                  <a:pt x="27" y="0"/>
                  <a:pt x="24" y="4"/>
                  <a:pt x="24" y="7"/>
                </a:cubicBezTo>
                <a:cubicBezTo>
                  <a:pt x="24" y="11"/>
                  <a:pt x="27" y="14"/>
                  <a:pt x="31" y="14"/>
                </a:cubicBezTo>
                <a:cubicBezTo>
                  <a:pt x="35" y="14"/>
                  <a:pt x="38" y="11"/>
                  <a:pt x="38" y="7"/>
                </a:cubicBezTo>
                <a:cubicBezTo>
                  <a:pt x="38" y="4"/>
                  <a:pt x="35" y="0"/>
                  <a:pt x="31" y="0"/>
                </a:cubicBezTo>
                <a:close/>
                <a:moveTo>
                  <a:pt x="47" y="7"/>
                </a:moveTo>
                <a:cubicBezTo>
                  <a:pt x="44" y="7"/>
                  <a:pt x="41" y="10"/>
                  <a:pt x="41" y="13"/>
                </a:cubicBezTo>
                <a:cubicBezTo>
                  <a:pt x="41" y="16"/>
                  <a:pt x="44" y="18"/>
                  <a:pt x="47" y="18"/>
                </a:cubicBezTo>
                <a:cubicBezTo>
                  <a:pt x="50" y="18"/>
                  <a:pt x="53" y="16"/>
                  <a:pt x="53" y="13"/>
                </a:cubicBezTo>
                <a:cubicBezTo>
                  <a:pt x="53" y="10"/>
                  <a:pt x="50" y="7"/>
                  <a:pt x="47" y="7"/>
                </a:cubicBezTo>
                <a:close/>
                <a:moveTo>
                  <a:pt x="20" y="36"/>
                </a:move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40"/>
                  <a:pt x="15" y="40"/>
                  <a:pt x="15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58"/>
                  <a:pt x="12" y="58"/>
                  <a:pt x="1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9"/>
                  <a:pt x="7" y="29"/>
                  <a:pt x="7" y="29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19"/>
                  <a:pt x="7" y="19"/>
                  <a:pt x="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8" y="19"/>
                  <a:pt x="18" y="19"/>
                  <a:pt x="18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16"/>
                  <a:pt x="22" y="16"/>
                  <a:pt x="22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7"/>
                  <a:pt x="29" y="17"/>
                  <a:pt x="29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8" y="30"/>
                  <a:pt x="28" y="30"/>
                  <a:pt x="28" y="30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3" y="30"/>
                  <a:pt x="33" y="30"/>
                  <a:pt x="33" y="30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7" y="24"/>
                  <a:pt x="47" y="24"/>
                  <a:pt x="47" y="24"/>
                </a:cubicBezTo>
                <a:cubicBezTo>
                  <a:pt x="51" y="19"/>
                  <a:pt x="51" y="19"/>
                  <a:pt x="51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5"/>
                  <a:pt x="58" y="35"/>
                  <a:pt x="58" y="35"/>
                </a:cubicBezTo>
                <a:cubicBezTo>
                  <a:pt x="54" y="28"/>
                  <a:pt x="54" y="28"/>
                  <a:pt x="54" y="28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4" y="58"/>
                  <a:pt x="54" y="58"/>
                  <a:pt x="54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5" y="58"/>
                  <a:pt x="45" y="58"/>
                  <a:pt x="45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6"/>
                  <a:pt x="40" y="36"/>
                  <a:pt x="40" y="36"/>
                </a:cubicBezTo>
                <a:cubicBezTo>
                  <a:pt x="38" y="38"/>
                  <a:pt x="38" y="38"/>
                  <a:pt x="38" y="38"/>
                </a:cubicBezTo>
                <a:cubicBezTo>
                  <a:pt x="39" y="62"/>
                  <a:pt x="39" y="62"/>
                  <a:pt x="39" y="62"/>
                </a:cubicBezTo>
                <a:cubicBezTo>
                  <a:pt x="33" y="62"/>
                  <a:pt x="33" y="62"/>
                  <a:pt x="33" y="62"/>
                </a:cubicBezTo>
                <a:cubicBezTo>
                  <a:pt x="32" y="41"/>
                  <a:pt x="32" y="41"/>
                  <a:pt x="32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62"/>
                  <a:pt x="28" y="62"/>
                  <a:pt x="28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3" y="38"/>
                  <a:pt x="23" y="38"/>
                  <a:pt x="23" y="38"/>
                </a:cubicBezTo>
                <a:cubicBezTo>
                  <a:pt x="20" y="36"/>
                  <a:pt x="20" y="36"/>
                  <a:pt x="20" y="36"/>
                </a:cubicBezTo>
                <a:close/>
                <a:moveTo>
                  <a:pt x="14" y="7"/>
                </a:moveTo>
                <a:cubicBezTo>
                  <a:pt x="11" y="7"/>
                  <a:pt x="9" y="10"/>
                  <a:pt x="9" y="13"/>
                </a:cubicBezTo>
                <a:cubicBezTo>
                  <a:pt x="9" y="16"/>
                  <a:pt x="11" y="18"/>
                  <a:pt x="14" y="18"/>
                </a:cubicBezTo>
                <a:cubicBezTo>
                  <a:pt x="17" y="18"/>
                  <a:pt x="20" y="16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121890" tIns="60945" rIns="121890" bIns="60945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313797" y="4932670"/>
            <a:ext cx="12036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PART 01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230541" y="-1197194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808356" y="-378556"/>
            <a:ext cx="840197" cy="84050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802424" y="-502500"/>
            <a:ext cx="1187204" cy="11876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832013" y="-223358"/>
            <a:ext cx="914281" cy="9146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026167" y="6512646"/>
            <a:ext cx="785040" cy="7853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287774" y="5831640"/>
            <a:ext cx="336611" cy="3367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246057" y="5561176"/>
            <a:ext cx="705342" cy="70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5" name="同心圆 1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1003122" y="-1220177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8" name="同心圆 1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943273" y="393745"/>
            <a:ext cx="297401" cy="2975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1" name="同心圆 1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2595166" y="6066750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704536" y="5934054"/>
            <a:ext cx="693499" cy="6937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7" name="同心圆 1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92324" y="6354304"/>
            <a:ext cx="422448" cy="422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60401" y="6109837"/>
            <a:ext cx="211223" cy="2113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3" name="同心圆 1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2205286" y="7892388"/>
            <a:ext cx="857043" cy="359273"/>
          </a:xfrm>
          <a:prstGeom prst="rect">
            <a:avLst/>
          </a:prstGeom>
          <a:noFill/>
        </p:spPr>
        <p:txBody>
          <a:bodyPr wrap="none" lIns="81477" tIns="40739" rIns="81477" bIns="40739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8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flip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1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8" grpId="0"/>
      <p:bldP spid="97" grpId="0" animBg="1"/>
      <p:bldP spid="104" grpId="0"/>
      <p:bldP spid="1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879419" y="1357628"/>
            <a:ext cx="7332772" cy="52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．写入方式控制字</a:t>
            </a:r>
            <a:r>
              <a:rPr lang="zh-CN" altLang="en-US" sz="2801" b="1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grpSp>
        <p:nvGrpSpPr>
          <p:cNvPr id="55299" name="Group 3"/>
          <p:cNvGrpSpPr>
            <a:grpSpLocks noChangeAspect="1"/>
          </p:cNvGrpSpPr>
          <p:nvPr/>
        </p:nvGrpSpPr>
        <p:grpSpPr bwMode="auto">
          <a:xfrm>
            <a:off x="1736510" y="2500892"/>
            <a:ext cx="8642762" cy="2332577"/>
            <a:chOff x="2790" y="8749"/>
            <a:chExt cx="7032" cy="1902"/>
          </a:xfrm>
        </p:grpSpPr>
        <p:sp>
          <p:nvSpPr>
            <p:cNvPr id="55302" name="AutoShape 4"/>
            <p:cNvSpPr>
              <a:spLocks noChangeAspect="1" noChangeArrowheads="1"/>
            </p:cNvSpPr>
            <p:nvPr/>
          </p:nvSpPr>
          <p:spPr bwMode="auto">
            <a:xfrm>
              <a:off x="2790" y="8749"/>
              <a:ext cx="7032" cy="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303" name="Text Box 5"/>
            <p:cNvSpPr txBox="1">
              <a:spLocks noChangeArrowheads="1"/>
            </p:cNvSpPr>
            <p:nvPr/>
          </p:nvSpPr>
          <p:spPr bwMode="auto">
            <a:xfrm>
              <a:off x="2790" y="8885"/>
              <a:ext cx="1096" cy="95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计数器选择：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－计数器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－计数器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－计数器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2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－无意义</a:t>
              </a:r>
              <a:endParaRPr kumimoji="0" lang="zh-CN" altLang="en-US" sz="400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5304" name="AutoShape 6"/>
            <p:cNvSpPr>
              <a:spLocks/>
            </p:cNvSpPr>
            <p:nvPr/>
          </p:nvSpPr>
          <p:spPr bwMode="auto">
            <a:xfrm rot="16200000" flipH="1">
              <a:off x="6713" y="8833"/>
              <a:ext cx="136" cy="782"/>
            </a:xfrm>
            <a:prstGeom prst="rightBrace">
              <a:avLst>
                <a:gd name="adj1" fmla="val 47917"/>
                <a:gd name="adj2" fmla="val 53843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305" name="Text Box 7"/>
            <p:cNvSpPr txBox="1">
              <a:spLocks noChangeArrowheads="1"/>
            </p:cNvSpPr>
            <p:nvPr/>
          </p:nvSpPr>
          <p:spPr bwMode="auto">
            <a:xfrm>
              <a:off x="4355" y="8749"/>
              <a:ext cx="3640" cy="40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7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    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6	    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5 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  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4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   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3     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2    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 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1  </a:t>
              </a:r>
              <a:r>
                <a:rPr kumimoji="0" lang="en-US" altLang="zh-CN" sz="1800">
                  <a:latin typeface="隶书" panose="02010509060101010101" pitchFamily="49" charset="-122"/>
                  <a:ea typeface="隶书" panose="02010509060101010101" pitchFamily="49" charset="-122"/>
                </a:rPr>
                <a:t>  D</a:t>
              </a:r>
              <a:r>
                <a:rPr kumimoji="0" lang="en-US" altLang="zh-CN" sz="1800" baseline="-25000">
                  <a:latin typeface="隶书" panose="02010509060101010101" pitchFamily="49" charset="-122"/>
                  <a:ea typeface="隶书" panose="02010509060101010101" pitchFamily="49" charset="-122"/>
                </a:rPr>
                <a:t>0</a:t>
              </a:r>
              <a:endParaRPr kumimoji="0" lang="en-US" altLang="zh-CN" sz="180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5306" name="Line 8"/>
            <p:cNvSpPr>
              <a:spLocks noChangeShapeType="1"/>
            </p:cNvSpPr>
            <p:nvPr/>
          </p:nvSpPr>
          <p:spPr bwMode="auto">
            <a:xfrm>
              <a:off x="6624" y="8749"/>
              <a:ext cx="1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7" name="Line 9"/>
            <p:cNvSpPr>
              <a:spLocks noChangeShapeType="1"/>
            </p:cNvSpPr>
            <p:nvPr/>
          </p:nvSpPr>
          <p:spPr bwMode="auto">
            <a:xfrm>
              <a:off x="5216" y="8749"/>
              <a:ext cx="1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8" name="Line 10"/>
            <p:cNvSpPr>
              <a:spLocks noChangeShapeType="1"/>
            </p:cNvSpPr>
            <p:nvPr/>
          </p:nvSpPr>
          <p:spPr bwMode="auto">
            <a:xfrm>
              <a:off x="7564" y="8749"/>
              <a:ext cx="1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09" name="Line 11"/>
            <p:cNvSpPr>
              <a:spLocks noChangeShapeType="1"/>
            </p:cNvSpPr>
            <p:nvPr/>
          </p:nvSpPr>
          <p:spPr bwMode="auto">
            <a:xfrm>
              <a:off x="7094" y="8749"/>
              <a:ext cx="1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0" name="Line 12"/>
            <p:cNvSpPr>
              <a:spLocks noChangeShapeType="1"/>
            </p:cNvSpPr>
            <p:nvPr/>
          </p:nvSpPr>
          <p:spPr bwMode="auto">
            <a:xfrm>
              <a:off x="6154" y="8749"/>
              <a:ext cx="2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1" name="Line 13"/>
            <p:cNvSpPr>
              <a:spLocks noChangeShapeType="1"/>
            </p:cNvSpPr>
            <p:nvPr/>
          </p:nvSpPr>
          <p:spPr bwMode="auto">
            <a:xfrm>
              <a:off x="5686" y="8749"/>
              <a:ext cx="1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2" name="AutoShape 14"/>
            <p:cNvSpPr>
              <a:spLocks/>
            </p:cNvSpPr>
            <p:nvPr/>
          </p:nvSpPr>
          <p:spPr bwMode="auto">
            <a:xfrm rot="16200000" flipH="1">
              <a:off x="5695" y="8911"/>
              <a:ext cx="137" cy="627"/>
            </a:xfrm>
            <a:prstGeom prst="rightBrace">
              <a:avLst>
                <a:gd name="adj1" fmla="val 38139"/>
                <a:gd name="adj2" fmla="val 53843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313" name="Text Box 15"/>
            <p:cNvSpPr txBox="1">
              <a:spLocks noChangeArrowheads="1"/>
            </p:cNvSpPr>
            <p:nvPr/>
          </p:nvSpPr>
          <p:spPr bwMode="auto">
            <a:xfrm>
              <a:off x="7082" y="9428"/>
              <a:ext cx="1188" cy="1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工作方式选择：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000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－方式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001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－方式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×10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－方式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2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×11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－方式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3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100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－方式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4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101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－方式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5</a:t>
              </a:r>
              <a:endParaRPr kumimoji="0" lang="en-US" altLang="zh-CN" sz="400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5314" name="Line 16"/>
            <p:cNvSpPr>
              <a:spLocks noChangeShapeType="1"/>
            </p:cNvSpPr>
            <p:nvPr/>
          </p:nvSpPr>
          <p:spPr bwMode="auto">
            <a:xfrm>
              <a:off x="4824" y="8749"/>
              <a:ext cx="1" cy="4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5315" name="Group 17"/>
            <p:cNvGrpSpPr>
              <a:grpSpLocks/>
            </p:cNvGrpSpPr>
            <p:nvPr/>
          </p:nvGrpSpPr>
          <p:grpSpPr bwMode="auto">
            <a:xfrm>
              <a:off x="3886" y="9292"/>
              <a:ext cx="940" cy="137"/>
              <a:chOff x="6077" y="10786"/>
              <a:chExt cx="940" cy="273"/>
            </a:xfrm>
          </p:grpSpPr>
          <p:sp>
            <p:nvSpPr>
              <p:cNvPr id="55328" name="Line 18"/>
              <p:cNvSpPr>
                <a:spLocks noChangeShapeType="1"/>
              </p:cNvSpPr>
              <p:nvPr/>
            </p:nvSpPr>
            <p:spPr bwMode="auto">
              <a:xfrm>
                <a:off x="7016" y="10786"/>
                <a:ext cx="1" cy="2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29" name="Line 19"/>
              <p:cNvSpPr>
                <a:spLocks noChangeShapeType="1"/>
              </p:cNvSpPr>
              <p:nvPr/>
            </p:nvSpPr>
            <p:spPr bwMode="auto">
              <a:xfrm flipH="1">
                <a:off x="6077" y="11058"/>
                <a:ext cx="93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316" name="Group 20"/>
            <p:cNvGrpSpPr>
              <a:grpSpLocks/>
            </p:cNvGrpSpPr>
            <p:nvPr/>
          </p:nvGrpSpPr>
          <p:grpSpPr bwMode="auto">
            <a:xfrm>
              <a:off x="5347" y="9292"/>
              <a:ext cx="470" cy="408"/>
              <a:chOff x="6077" y="10786"/>
              <a:chExt cx="940" cy="273"/>
            </a:xfrm>
          </p:grpSpPr>
          <p:sp>
            <p:nvSpPr>
              <p:cNvPr id="55326" name="Line 21"/>
              <p:cNvSpPr>
                <a:spLocks noChangeShapeType="1"/>
              </p:cNvSpPr>
              <p:nvPr/>
            </p:nvSpPr>
            <p:spPr bwMode="auto">
              <a:xfrm>
                <a:off x="7016" y="10786"/>
                <a:ext cx="1" cy="2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27" name="Line 22"/>
              <p:cNvSpPr>
                <a:spLocks noChangeShapeType="1"/>
              </p:cNvSpPr>
              <p:nvPr/>
            </p:nvSpPr>
            <p:spPr bwMode="auto">
              <a:xfrm flipH="1">
                <a:off x="6077" y="11058"/>
                <a:ext cx="93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5317" name="AutoShape 23"/>
            <p:cNvSpPr>
              <a:spLocks/>
            </p:cNvSpPr>
            <p:nvPr/>
          </p:nvSpPr>
          <p:spPr bwMode="auto">
            <a:xfrm rot="16200000" flipH="1">
              <a:off x="4770" y="8912"/>
              <a:ext cx="137" cy="627"/>
            </a:xfrm>
            <a:prstGeom prst="rightBrace">
              <a:avLst>
                <a:gd name="adj1" fmla="val 38139"/>
                <a:gd name="adj2" fmla="val 53843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318" name="Text Box 24"/>
            <p:cNvSpPr txBox="1">
              <a:spLocks noChangeArrowheads="1"/>
            </p:cNvSpPr>
            <p:nvPr/>
          </p:nvSpPr>
          <p:spPr bwMode="auto">
            <a:xfrm>
              <a:off x="4616" y="9700"/>
              <a:ext cx="2282" cy="95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读写格式：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－计数值进行锁存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－只读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/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写低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8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位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－只读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/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写高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8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位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－先读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/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写低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8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位，后高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8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位</a:t>
              </a:r>
              <a:endParaRPr kumimoji="0" lang="zh-CN" altLang="en-US" sz="4001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grpSp>
          <p:nvGrpSpPr>
            <p:cNvPr id="55319" name="Group 25"/>
            <p:cNvGrpSpPr>
              <a:grpSpLocks/>
            </p:cNvGrpSpPr>
            <p:nvPr/>
          </p:nvGrpSpPr>
          <p:grpSpPr bwMode="auto">
            <a:xfrm flipH="1">
              <a:off x="7826" y="9157"/>
              <a:ext cx="534" cy="136"/>
              <a:chOff x="6077" y="10786"/>
              <a:chExt cx="940" cy="273"/>
            </a:xfrm>
          </p:grpSpPr>
          <p:sp>
            <p:nvSpPr>
              <p:cNvPr id="55324" name="Line 26"/>
              <p:cNvSpPr>
                <a:spLocks noChangeShapeType="1"/>
              </p:cNvSpPr>
              <p:nvPr/>
            </p:nvSpPr>
            <p:spPr bwMode="auto">
              <a:xfrm>
                <a:off x="7016" y="10786"/>
                <a:ext cx="1" cy="2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25" name="Line 27"/>
              <p:cNvSpPr>
                <a:spLocks noChangeShapeType="1"/>
              </p:cNvSpPr>
              <p:nvPr/>
            </p:nvSpPr>
            <p:spPr bwMode="auto">
              <a:xfrm flipH="1">
                <a:off x="6077" y="11058"/>
                <a:ext cx="93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320" name="Group 28"/>
            <p:cNvGrpSpPr>
              <a:grpSpLocks/>
            </p:cNvGrpSpPr>
            <p:nvPr/>
          </p:nvGrpSpPr>
          <p:grpSpPr bwMode="auto">
            <a:xfrm flipH="1">
              <a:off x="6822" y="9293"/>
              <a:ext cx="169" cy="271"/>
              <a:chOff x="6077" y="10786"/>
              <a:chExt cx="940" cy="273"/>
            </a:xfrm>
          </p:grpSpPr>
          <p:sp>
            <p:nvSpPr>
              <p:cNvPr id="55322" name="Line 29"/>
              <p:cNvSpPr>
                <a:spLocks noChangeShapeType="1"/>
              </p:cNvSpPr>
              <p:nvPr/>
            </p:nvSpPr>
            <p:spPr bwMode="auto">
              <a:xfrm>
                <a:off x="7016" y="10786"/>
                <a:ext cx="1" cy="2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23" name="Line 30"/>
              <p:cNvSpPr>
                <a:spLocks noChangeShapeType="1"/>
              </p:cNvSpPr>
              <p:nvPr/>
            </p:nvSpPr>
            <p:spPr bwMode="auto">
              <a:xfrm flipH="1">
                <a:off x="6077" y="11058"/>
                <a:ext cx="93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5321" name="Text Box 31"/>
            <p:cNvSpPr txBox="1">
              <a:spLocks noChangeArrowheads="1"/>
            </p:cNvSpPr>
            <p:nvPr/>
          </p:nvSpPr>
          <p:spPr bwMode="auto">
            <a:xfrm>
              <a:off x="8269" y="9075"/>
              <a:ext cx="1553" cy="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数制选择：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0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－二进制格式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1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－</a:t>
              </a:r>
              <a:r>
                <a:rPr kumimoji="0" lang="en-US" altLang="zh-CN" sz="1600">
                  <a:latin typeface="隶书" panose="02010509060101010101" pitchFamily="49" charset="-122"/>
                  <a:ea typeface="隶书" panose="02010509060101010101" pitchFamily="49" charset="-122"/>
                </a:rPr>
                <a:t>BCD</a:t>
              </a:r>
              <a:r>
                <a:rPr kumimoji="0" lang="zh-CN" altLang="en-US" sz="1600">
                  <a:latin typeface="隶书" panose="02010509060101010101" pitchFamily="49" charset="-122"/>
                  <a:ea typeface="隶书" panose="02010509060101010101" pitchFamily="49" charset="-122"/>
                </a:rPr>
                <a:t>格式（十进制）</a:t>
              </a:r>
            </a:p>
            <a:p>
              <a:pPr eaLnBrk="1" hangingPunct="1"/>
              <a:endParaRPr kumimoji="0" lang="en-US" altLang="zh-CN" sz="4001">
                <a:latin typeface="Arial" panose="020B0604020202020204" pitchFamily="34" charset="0"/>
              </a:endParaRPr>
            </a:p>
          </p:txBody>
        </p:sp>
      </p:grpSp>
      <p:sp>
        <p:nvSpPr>
          <p:cNvPr id="55300" name="Rectangle 32"/>
          <p:cNvSpPr>
            <a:spLocks noChangeArrowheads="1"/>
          </p:cNvSpPr>
          <p:nvPr/>
        </p:nvSpPr>
        <p:spPr bwMode="auto">
          <a:xfrm>
            <a:off x="4094493" y="5430507"/>
            <a:ext cx="4177680" cy="46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8253/8254</a:t>
            </a:r>
            <a:r>
              <a:rPr kumimoji="0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方式控制字格式 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2471154" y="439873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8253/8254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的编程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3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7527" y="765353"/>
            <a:ext cx="8282317" cy="55607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写入计数初值</a:t>
            </a:r>
            <a:endParaRPr lang="zh-CN" altLang="en-US" sz="2801" b="1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写入计数初值的时候要注意下面几个问题：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对计数器设置初值之前，必须先写控制字。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设置计数初值的时候，要和控制字中规定的读写格式对应。若控制字规定只读写低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位，则自动写入低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位填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；若规定只读写高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位，则自动写入高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位填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；若规定写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位，则先写低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位，再写高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由于每一个计数器都是先减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，再判断是否为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，所以写入初值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，实际上表示最大数。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0000H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在二进制计数时其实表示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65536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，在十进制计数时表示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10000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55671" y="692311"/>
            <a:ext cx="8383940" cy="525901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计数初值的计算有下面几种情况：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当计数器工作在方式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或者方式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的时候，实际上是一个分频器，因此计数常数就是分频系数，分频系数＝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ƒ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/ƒ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ƒ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：输入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频率；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ƒ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端输出频率）。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当计数器作为定时器工作时，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通常来自系统内部的时钟，计数常数就是定时系数，定时系数＝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T/t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=T×ƒ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为定时时间，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ƒ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为输入的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频率）。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当计数器作为外部计数使用时，计数脉冲通常来自系统外部，计数常数就是要记录的外部事件的脉冲个数。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70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2208107" y="928903"/>
            <a:ext cx="7774199" cy="516850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．计数值和状态的读回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(1) 8253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的计数值的读回</a:t>
            </a:r>
            <a:endParaRPr lang="zh-CN" altLang="en-US" sz="2801" b="1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由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访问每个通道的输出锁存器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，即可实现读出每个通道的计数值。</a:t>
            </a:r>
            <a:endParaRPr lang="en-US" altLang="zh-CN" sz="240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在上面的方式控制字格式中，我们看到，如果</a:t>
            </a:r>
            <a:r>
              <a:rPr lang="en-US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D5D4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，就表示锁存该计数器的值，用来进行读入。</a:t>
            </a:r>
          </a:p>
        </p:txBody>
      </p:sp>
    </p:spTree>
    <p:extLst>
      <p:ext uri="{BB962C8B-B14F-4D97-AF65-F5344CB8AC3E}">
        <p14:creationId xmlns:p14="http://schemas.microsoft.com/office/powerpoint/2010/main" val="2252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6519" y="1700607"/>
            <a:ext cx="7774199" cy="411575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1" b="1">
                <a:latin typeface="黑体" panose="02010609060101010101" pitchFamily="49" charset="-122"/>
                <a:ea typeface="黑体" panose="02010609060101010101" pitchFamily="49" charset="-122"/>
              </a:rPr>
              <a:t>(2) 8254</a:t>
            </a: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的计数值和状态读回</a:t>
            </a:r>
          </a:p>
          <a:p>
            <a:pPr lvl="1"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多了专门的读回命令字，可以将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个计数器的计数值和状态都进行锁存，并且向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返回一个状态字 </a:t>
            </a:r>
          </a:p>
          <a:p>
            <a:pPr lvl="1"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读回命令写入控制端口，而状态字和计数值都通过相应的计数器端口读出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/>
            <a:endParaRPr lang="en-US" altLang="zh-CN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15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3"/>
          <p:cNvGrpSpPr>
            <a:grpSpLocks noChangeAspect="1"/>
          </p:cNvGrpSpPr>
          <p:nvPr/>
        </p:nvGrpSpPr>
        <p:grpSpPr bwMode="auto">
          <a:xfrm>
            <a:off x="1990569" y="1125799"/>
            <a:ext cx="7202567" cy="1813345"/>
            <a:chOff x="3090" y="8749"/>
            <a:chExt cx="5934" cy="1494"/>
          </a:xfrm>
        </p:grpSpPr>
        <p:sp>
          <p:nvSpPr>
            <p:cNvPr id="60446" name="AutoShape 4"/>
            <p:cNvSpPr>
              <a:spLocks noChangeAspect="1" noChangeArrowheads="1"/>
            </p:cNvSpPr>
            <p:nvPr/>
          </p:nvSpPr>
          <p:spPr bwMode="auto">
            <a:xfrm>
              <a:off x="3090" y="8749"/>
              <a:ext cx="5934" cy="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47" name="Text Box 5"/>
            <p:cNvSpPr txBox="1">
              <a:spLocks noChangeArrowheads="1"/>
            </p:cNvSpPr>
            <p:nvPr/>
          </p:nvSpPr>
          <p:spPr bwMode="auto">
            <a:xfrm>
              <a:off x="3259" y="9292"/>
              <a:ext cx="979" cy="5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/>
                <a:t>计数值锁存：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0</a:t>
              </a:r>
              <a:r>
                <a:rPr kumimoji="0" lang="zh-CN" altLang="en-US" sz="1600"/>
                <a:t>－锁存计数值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1</a:t>
              </a:r>
              <a:r>
                <a:rPr kumimoji="0" lang="zh-CN" altLang="en-US" sz="1600"/>
                <a:t>－不锁存计数值</a:t>
              </a:r>
              <a:endParaRPr kumimoji="0" lang="zh-CN" altLang="en-US" sz="4001">
                <a:latin typeface="Arial" panose="020B0604020202020204" pitchFamily="34" charset="0"/>
              </a:endParaRPr>
            </a:p>
          </p:txBody>
        </p:sp>
        <p:sp>
          <p:nvSpPr>
            <p:cNvPr id="60448" name="Text Box 6"/>
            <p:cNvSpPr txBox="1">
              <a:spLocks noChangeArrowheads="1"/>
            </p:cNvSpPr>
            <p:nvPr/>
          </p:nvSpPr>
          <p:spPr bwMode="auto">
            <a:xfrm>
              <a:off x="5281" y="9564"/>
              <a:ext cx="1409" cy="5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/>
                <a:t>状态字锁存：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0</a:t>
              </a:r>
              <a:r>
                <a:rPr kumimoji="0" lang="zh-CN" altLang="en-US" sz="1600"/>
                <a:t>－锁存状态字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1</a:t>
              </a:r>
              <a:r>
                <a:rPr kumimoji="0" lang="zh-CN" altLang="en-US" sz="1600"/>
                <a:t>－不锁存状态字</a:t>
              </a:r>
              <a:endParaRPr kumimoji="0" lang="zh-CN" altLang="en-US" sz="4001">
                <a:latin typeface="Arial" panose="020B0604020202020204" pitchFamily="34" charset="0"/>
              </a:endParaRPr>
            </a:p>
          </p:txBody>
        </p:sp>
        <p:sp>
          <p:nvSpPr>
            <p:cNvPr id="60449" name="Text Box 7"/>
            <p:cNvSpPr txBox="1">
              <a:spLocks noChangeArrowheads="1"/>
            </p:cNvSpPr>
            <p:nvPr/>
          </p:nvSpPr>
          <p:spPr bwMode="auto">
            <a:xfrm>
              <a:off x="6703" y="9428"/>
              <a:ext cx="2191" cy="8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80000"/>
                </a:lnSpc>
              </a:pPr>
              <a:r>
                <a:rPr kumimoji="0" lang="zh-CN" altLang="en-US" sz="1600"/>
                <a:t>选择计数器：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D3</a:t>
              </a:r>
              <a:r>
                <a:rPr kumimoji="0" lang="zh-CN" altLang="en-US" sz="1600"/>
                <a:t>＝</a:t>
              </a:r>
              <a:r>
                <a:rPr kumimoji="0" lang="en-US" altLang="zh-CN" sz="1600"/>
                <a:t>1</a:t>
              </a:r>
              <a:r>
                <a:rPr kumimoji="0" lang="zh-CN" altLang="en-US" sz="1600"/>
                <a:t>，选择计数器</a:t>
              </a:r>
              <a:r>
                <a:rPr kumimoji="0" lang="en-US" altLang="zh-CN" sz="1600"/>
                <a:t>2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D2</a:t>
              </a:r>
              <a:r>
                <a:rPr kumimoji="0" lang="zh-CN" altLang="en-US" sz="1600"/>
                <a:t>＝</a:t>
              </a:r>
              <a:r>
                <a:rPr kumimoji="0" lang="en-US" altLang="zh-CN" sz="1600"/>
                <a:t>1</a:t>
              </a:r>
              <a:r>
                <a:rPr kumimoji="0" lang="zh-CN" altLang="en-US" sz="1600"/>
                <a:t>，选择计数器</a:t>
              </a:r>
              <a:r>
                <a:rPr kumimoji="0" lang="en-US" altLang="zh-CN" sz="1600"/>
                <a:t>1</a:t>
              </a:r>
            </a:p>
            <a:p>
              <a:pPr algn="just" eaLnBrk="1" hangingPunct="1">
                <a:lnSpc>
                  <a:spcPct val="80000"/>
                </a:lnSpc>
              </a:pPr>
              <a:r>
                <a:rPr kumimoji="0" lang="en-US" altLang="zh-CN" sz="1600"/>
                <a:t>D1</a:t>
              </a:r>
              <a:r>
                <a:rPr kumimoji="0" lang="zh-CN" altLang="en-US" sz="1600"/>
                <a:t>＝</a:t>
              </a:r>
              <a:r>
                <a:rPr kumimoji="0" lang="en-US" altLang="zh-CN" sz="1600"/>
                <a:t>1</a:t>
              </a:r>
              <a:r>
                <a:rPr kumimoji="0" lang="zh-CN" altLang="en-US" sz="1600"/>
                <a:t>，选择计数器</a:t>
              </a:r>
              <a:r>
                <a:rPr kumimoji="0" lang="en-US" altLang="zh-CN" sz="1600"/>
                <a:t>0</a:t>
              </a:r>
              <a:endParaRPr kumimoji="0" lang="en-US" altLang="zh-CN" sz="4001">
                <a:latin typeface="Arial" panose="020B0604020202020204" pitchFamily="34" charset="0"/>
              </a:endParaRPr>
            </a:p>
          </p:txBody>
        </p:sp>
        <p:sp>
          <p:nvSpPr>
            <p:cNvPr id="60450" name="AutoShape 8"/>
            <p:cNvSpPr>
              <a:spLocks/>
            </p:cNvSpPr>
            <p:nvPr/>
          </p:nvSpPr>
          <p:spPr bwMode="auto">
            <a:xfrm rot="16200000" flipH="1">
              <a:off x="6781" y="8765"/>
              <a:ext cx="156" cy="938"/>
            </a:xfrm>
            <a:prstGeom prst="rightBrace">
              <a:avLst>
                <a:gd name="adj1" fmla="val 50107"/>
                <a:gd name="adj2" fmla="val 53843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60451" name="Group 9"/>
            <p:cNvGrpSpPr>
              <a:grpSpLocks/>
            </p:cNvGrpSpPr>
            <p:nvPr/>
          </p:nvGrpSpPr>
          <p:grpSpPr bwMode="auto">
            <a:xfrm>
              <a:off x="4368" y="9156"/>
              <a:ext cx="1215" cy="274"/>
              <a:chOff x="6077" y="10786"/>
              <a:chExt cx="940" cy="273"/>
            </a:xfrm>
          </p:grpSpPr>
          <p:sp>
            <p:nvSpPr>
              <p:cNvPr id="60461" name="Line 10"/>
              <p:cNvSpPr>
                <a:spLocks noChangeShapeType="1"/>
              </p:cNvSpPr>
              <p:nvPr/>
            </p:nvSpPr>
            <p:spPr bwMode="auto">
              <a:xfrm>
                <a:off x="7016" y="10786"/>
                <a:ext cx="1" cy="27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62" name="Line 11"/>
              <p:cNvSpPr>
                <a:spLocks noChangeShapeType="1"/>
              </p:cNvSpPr>
              <p:nvPr/>
            </p:nvSpPr>
            <p:spPr bwMode="auto">
              <a:xfrm flipH="1">
                <a:off x="6077" y="11058"/>
                <a:ext cx="93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0452" name="Line 12"/>
            <p:cNvSpPr>
              <a:spLocks noChangeShapeType="1"/>
            </p:cNvSpPr>
            <p:nvPr/>
          </p:nvSpPr>
          <p:spPr bwMode="auto">
            <a:xfrm>
              <a:off x="5920" y="9156"/>
              <a:ext cx="1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0453" name="Group 13"/>
            <p:cNvGrpSpPr>
              <a:grpSpLocks/>
            </p:cNvGrpSpPr>
            <p:nvPr/>
          </p:nvGrpSpPr>
          <p:grpSpPr bwMode="auto">
            <a:xfrm>
              <a:off x="4642" y="8749"/>
              <a:ext cx="3444" cy="407"/>
              <a:chOff x="4511" y="8749"/>
              <a:chExt cx="3444" cy="406"/>
            </a:xfrm>
          </p:grpSpPr>
          <p:sp>
            <p:nvSpPr>
              <p:cNvPr id="60454" name="Text Box 14"/>
              <p:cNvSpPr txBox="1">
                <a:spLocks noChangeArrowheads="1"/>
              </p:cNvSpPr>
              <p:nvPr/>
            </p:nvSpPr>
            <p:spPr bwMode="auto">
              <a:xfrm>
                <a:off x="4511" y="8749"/>
                <a:ext cx="3444" cy="40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en-US" altLang="zh-CN" sz="2000"/>
                  <a:t>1   1</a:t>
                </a:r>
                <a:r>
                  <a:rPr kumimoji="0" lang="en-US" altLang="zh-CN" sz="2000" baseline="-25000"/>
                  <a:t>	  </a:t>
                </a:r>
                <a:r>
                  <a:rPr kumimoji="0" lang="en-US" altLang="zh-CN" sz="2000"/>
                  <a:t>D</a:t>
                </a:r>
                <a:r>
                  <a:rPr kumimoji="0" lang="en-US" altLang="zh-CN" sz="2000" baseline="-25000"/>
                  <a:t>5 </a:t>
                </a:r>
                <a:r>
                  <a:rPr kumimoji="0" lang="en-US" altLang="zh-CN" sz="2000"/>
                  <a:t>    D</a:t>
                </a:r>
                <a:r>
                  <a:rPr kumimoji="0" lang="en-US" altLang="zh-CN" sz="2000" baseline="-25000"/>
                  <a:t>4</a:t>
                </a:r>
                <a:r>
                  <a:rPr kumimoji="0" lang="en-US" altLang="zh-CN" sz="2000"/>
                  <a:t>    D</a:t>
                </a:r>
                <a:r>
                  <a:rPr kumimoji="0" lang="en-US" altLang="zh-CN" sz="2000" baseline="-25000"/>
                  <a:t>3       </a:t>
                </a:r>
                <a:r>
                  <a:rPr kumimoji="0" lang="en-US" altLang="zh-CN" sz="2000"/>
                  <a:t>D</a:t>
                </a:r>
                <a:r>
                  <a:rPr kumimoji="0" lang="en-US" altLang="zh-CN" sz="2000" baseline="-25000"/>
                  <a:t>2 </a:t>
                </a:r>
                <a:r>
                  <a:rPr kumimoji="0" lang="en-US" altLang="zh-CN" sz="2000"/>
                  <a:t>     D</a:t>
                </a:r>
                <a:r>
                  <a:rPr kumimoji="0" lang="en-US" altLang="zh-CN" sz="2000" baseline="-25000"/>
                  <a:t>1 </a:t>
                </a:r>
                <a:r>
                  <a:rPr kumimoji="0" lang="en-US" altLang="zh-CN" sz="2000"/>
                  <a:t>    0</a:t>
                </a:r>
                <a:endParaRPr kumimoji="0" lang="en-US" altLang="zh-CN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0455" name="Line 15"/>
              <p:cNvSpPr>
                <a:spLocks noChangeShapeType="1"/>
              </p:cNvSpPr>
              <p:nvPr/>
            </p:nvSpPr>
            <p:spPr bwMode="auto">
              <a:xfrm>
                <a:off x="6624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56" name="Line 16"/>
              <p:cNvSpPr>
                <a:spLocks noChangeShapeType="1"/>
              </p:cNvSpPr>
              <p:nvPr/>
            </p:nvSpPr>
            <p:spPr bwMode="auto">
              <a:xfrm>
                <a:off x="5216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57" name="Line 17"/>
              <p:cNvSpPr>
                <a:spLocks noChangeShapeType="1"/>
              </p:cNvSpPr>
              <p:nvPr/>
            </p:nvSpPr>
            <p:spPr bwMode="auto">
              <a:xfrm>
                <a:off x="7564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58" name="Line 18"/>
              <p:cNvSpPr>
                <a:spLocks noChangeShapeType="1"/>
              </p:cNvSpPr>
              <p:nvPr/>
            </p:nvSpPr>
            <p:spPr bwMode="auto">
              <a:xfrm>
                <a:off x="7094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59" name="Line 19"/>
              <p:cNvSpPr>
                <a:spLocks noChangeShapeType="1"/>
              </p:cNvSpPr>
              <p:nvPr/>
            </p:nvSpPr>
            <p:spPr bwMode="auto">
              <a:xfrm>
                <a:off x="6154" y="8749"/>
                <a:ext cx="2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60" name="Line 20"/>
              <p:cNvSpPr>
                <a:spLocks noChangeShapeType="1"/>
              </p:cNvSpPr>
              <p:nvPr/>
            </p:nvSpPr>
            <p:spPr bwMode="auto">
              <a:xfrm>
                <a:off x="5686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0419" name="Rectangle 21"/>
          <p:cNvSpPr>
            <a:spLocks noChangeArrowheads="1"/>
          </p:cNvSpPr>
          <p:nvPr/>
        </p:nvSpPr>
        <p:spPr bwMode="auto">
          <a:xfrm>
            <a:off x="4799506" y="2924853"/>
            <a:ext cx="2648563" cy="36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8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kumimoji="0" lang="en-US" altLang="zh-CN" sz="1800">
                <a:latin typeface="隶书" panose="02010509060101010101" pitchFamily="49" charset="-122"/>
                <a:ea typeface="隶书" panose="02010509060101010101" pitchFamily="49" charset="-122"/>
              </a:rPr>
              <a:t>7.17 8254</a:t>
            </a:r>
            <a:r>
              <a:rPr kumimoji="0" lang="zh-CN" altLang="en-US" sz="1800">
                <a:latin typeface="隶书" panose="02010509060101010101" pitchFamily="49" charset="-122"/>
                <a:ea typeface="隶书" panose="02010509060101010101" pitchFamily="49" charset="-122"/>
              </a:rPr>
              <a:t>的读回命令</a:t>
            </a:r>
            <a:r>
              <a:rPr kumimoji="0" lang="zh-CN" altLang="en-US" sz="180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60420" name="Group 22"/>
          <p:cNvGrpSpPr>
            <a:grpSpLocks noChangeAspect="1"/>
          </p:cNvGrpSpPr>
          <p:nvPr/>
        </p:nvGrpSpPr>
        <p:grpSpPr bwMode="auto">
          <a:xfrm>
            <a:off x="1917527" y="3717199"/>
            <a:ext cx="8498267" cy="1705370"/>
            <a:chOff x="1968" y="8613"/>
            <a:chExt cx="6666" cy="1495"/>
          </a:xfrm>
        </p:grpSpPr>
        <p:sp>
          <p:nvSpPr>
            <p:cNvPr id="60422" name="AutoShape 23"/>
            <p:cNvSpPr>
              <a:spLocks noChangeAspect="1" noChangeArrowheads="1"/>
            </p:cNvSpPr>
            <p:nvPr/>
          </p:nvSpPr>
          <p:spPr bwMode="auto">
            <a:xfrm>
              <a:off x="1968" y="8613"/>
              <a:ext cx="6666" cy="1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zh-CN" sz="8002">
                <a:latin typeface="Arial" panose="020B0604020202020204" pitchFamily="34" charset="0"/>
              </a:endParaRPr>
            </a:p>
          </p:txBody>
        </p:sp>
        <p:grpSp>
          <p:nvGrpSpPr>
            <p:cNvPr id="60423" name="Group 24"/>
            <p:cNvGrpSpPr>
              <a:grpSpLocks/>
            </p:cNvGrpSpPr>
            <p:nvPr/>
          </p:nvGrpSpPr>
          <p:grpSpPr bwMode="auto">
            <a:xfrm>
              <a:off x="1968" y="8613"/>
              <a:ext cx="5478" cy="1495"/>
              <a:chOff x="2790" y="8749"/>
              <a:chExt cx="5478" cy="1495"/>
            </a:xfrm>
          </p:grpSpPr>
          <p:sp>
            <p:nvSpPr>
              <p:cNvPr id="60424" name="Text Box 25"/>
              <p:cNvSpPr txBox="1">
                <a:spLocks noChangeArrowheads="1"/>
              </p:cNvSpPr>
              <p:nvPr/>
            </p:nvSpPr>
            <p:spPr bwMode="auto">
              <a:xfrm>
                <a:off x="2790" y="8885"/>
                <a:ext cx="1117" cy="5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zh-CN" altLang="en-US" sz="1600"/>
                  <a:t>输出端</a:t>
                </a:r>
                <a:r>
                  <a:rPr kumimoji="0" lang="en-US" altLang="zh-CN" sz="1600"/>
                  <a:t>OUT</a:t>
                </a:r>
                <a:r>
                  <a:rPr kumimoji="0" lang="zh-CN" altLang="en-US" sz="1600"/>
                  <a:t>状态：</a:t>
                </a:r>
              </a:p>
              <a:p>
                <a:pPr algn="just" eaLnBrk="1" hangingPunct="1">
                  <a:lnSpc>
                    <a:spcPct val="80000"/>
                  </a:lnSpc>
                </a:pPr>
                <a:r>
                  <a:rPr kumimoji="0" lang="en-US" altLang="zh-CN" sz="1600"/>
                  <a:t>0</a:t>
                </a:r>
                <a:r>
                  <a:rPr kumimoji="0" lang="zh-CN" altLang="en-US" sz="1600"/>
                  <a:t>－低电平</a:t>
                </a:r>
              </a:p>
              <a:p>
                <a:pPr algn="just" eaLnBrk="1" hangingPunct="1">
                  <a:lnSpc>
                    <a:spcPct val="80000"/>
                  </a:lnSpc>
                </a:pPr>
                <a:r>
                  <a:rPr kumimoji="0" lang="en-US" altLang="zh-CN" sz="1600"/>
                  <a:t>1</a:t>
                </a:r>
                <a:r>
                  <a:rPr kumimoji="0" lang="zh-CN" altLang="en-US" sz="1600"/>
                  <a:t>－高电平</a:t>
                </a:r>
                <a:endParaRPr kumimoji="0" lang="zh-CN" altLang="en-US" sz="4001">
                  <a:latin typeface="Arial" panose="020B0604020202020204" pitchFamily="34" charset="0"/>
                </a:endParaRPr>
              </a:p>
            </p:txBody>
          </p:sp>
          <p:sp>
            <p:nvSpPr>
              <p:cNvPr id="60425" name="Text Box 26"/>
              <p:cNvSpPr txBox="1">
                <a:spLocks noChangeArrowheads="1"/>
              </p:cNvSpPr>
              <p:nvPr/>
            </p:nvSpPr>
            <p:spPr bwMode="auto">
              <a:xfrm>
                <a:off x="5438" y="9292"/>
                <a:ext cx="784" cy="2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zh-CN" altLang="en-US" sz="1600"/>
                  <a:t>读写格式</a:t>
                </a:r>
                <a:endParaRPr kumimoji="0" lang="zh-CN" altLang="en-US" sz="4001">
                  <a:latin typeface="Arial" panose="020B0604020202020204" pitchFamily="34" charset="0"/>
                </a:endParaRPr>
              </a:p>
            </p:txBody>
          </p:sp>
          <p:sp>
            <p:nvSpPr>
              <p:cNvPr id="60426" name="Text Box 27"/>
              <p:cNvSpPr txBox="1">
                <a:spLocks noChangeArrowheads="1"/>
              </p:cNvSpPr>
              <p:nvPr/>
            </p:nvSpPr>
            <p:spPr bwMode="auto">
              <a:xfrm>
                <a:off x="6443" y="9292"/>
                <a:ext cx="938" cy="2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zh-CN" altLang="en-US" sz="1600"/>
                  <a:t>工作方式</a:t>
                </a:r>
                <a:endParaRPr kumimoji="0" lang="zh-CN" altLang="en-US" sz="4001">
                  <a:latin typeface="Arial" panose="020B0604020202020204" pitchFamily="34" charset="0"/>
                </a:endParaRPr>
              </a:p>
            </p:txBody>
          </p:sp>
          <p:sp>
            <p:nvSpPr>
              <p:cNvPr id="60427" name="AutoShape 28"/>
              <p:cNvSpPr>
                <a:spLocks/>
              </p:cNvSpPr>
              <p:nvPr/>
            </p:nvSpPr>
            <p:spPr bwMode="auto">
              <a:xfrm rot="16200000" flipH="1">
                <a:off x="6713" y="8833"/>
                <a:ext cx="136" cy="782"/>
              </a:xfrm>
              <a:prstGeom prst="rightBrace">
                <a:avLst>
                  <a:gd name="adj1" fmla="val 47917"/>
                  <a:gd name="adj2" fmla="val 53843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428" name="Text Box 29"/>
              <p:cNvSpPr txBox="1">
                <a:spLocks noChangeArrowheads="1"/>
              </p:cNvSpPr>
              <p:nvPr/>
            </p:nvSpPr>
            <p:spPr bwMode="auto">
              <a:xfrm>
                <a:off x="4342" y="8749"/>
                <a:ext cx="3640" cy="40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kumimoji="0" lang="en-US" altLang="zh-CN" sz="2000"/>
                  <a:t> D</a:t>
                </a:r>
                <a:r>
                  <a:rPr kumimoji="0" lang="en-US" altLang="zh-CN" sz="2000" baseline="-25000"/>
                  <a:t>7</a:t>
                </a:r>
                <a:r>
                  <a:rPr kumimoji="0" lang="en-US" altLang="zh-CN" sz="2000"/>
                  <a:t>    D</a:t>
                </a:r>
                <a:r>
                  <a:rPr kumimoji="0" lang="en-US" altLang="zh-CN" sz="2000" baseline="-25000"/>
                  <a:t>6	     </a:t>
                </a:r>
                <a:r>
                  <a:rPr kumimoji="0" lang="en-US" altLang="zh-CN" sz="2000"/>
                  <a:t>D</a:t>
                </a:r>
                <a:r>
                  <a:rPr kumimoji="0" lang="en-US" altLang="zh-CN" sz="2000" baseline="-25000"/>
                  <a:t>5 </a:t>
                </a:r>
                <a:r>
                  <a:rPr kumimoji="0" lang="en-US" altLang="zh-CN" sz="2000"/>
                  <a:t>     D</a:t>
                </a:r>
                <a:r>
                  <a:rPr kumimoji="0" lang="en-US" altLang="zh-CN" sz="2000" baseline="-25000"/>
                  <a:t>4</a:t>
                </a:r>
                <a:r>
                  <a:rPr kumimoji="0" lang="en-US" altLang="zh-CN" sz="2000"/>
                  <a:t>    D</a:t>
                </a:r>
                <a:r>
                  <a:rPr kumimoji="0" lang="en-US" altLang="zh-CN" sz="2000" baseline="-25000"/>
                  <a:t>3         </a:t>
                </a:r>
                <a:r>
                  <a:rPr kumimoji="0" lang="en-US" altLang="zh-CN" sz="2000"/>
                  <a:t>D</a:t>
                </a:r>
                <a:r>
                  <a:rPr kumimoji="0" lang="en-US" altLang="zh-CN" sz="2000" baseline="-25000"/>
                  <a:t>2 </a:t>
                </a:r>
                <a:r>
                  <a:rPr kumimoji="0" lang="en-US" altLang="zh-CN" sz="2000"/>
                  <a:t>      D</a:t>
                </a:r>
                <a:r>
                  <a:rPr kumimoji="0" lang="en-US" altLang="zh-CN" sz="2000" baseline="-25000"/>
                  <a:t>1   </a:t>
                </a:r>
                <a:r>
                  <a:rPr kumimoji="0" lang="en-US" altLang="zh-CN" sz="2000"/>
                  <a:t>  D</a:t>
                </a:r>
                <a:r>
                  <a:rPr kumimoji="0" lang="en-US" altLang="zh-CN" sz="2000" baseline="-25000"/>
                  <a:t>0</a:t>
                </a:r>
                <a:endParaRPr kumimoji="0" lang="en-US" altLang="zh-CN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60429" name="Line 30"/>
              <p:cNvSpPr>
                <a:spLocks noChangeShapeType="1"/>
              </p:cNvSpPr>
              <p:nvPr/>
            </p:nvSpPr>
            <p:spPr bwMode="auto">
              <a:xfrm>
                <a:off x="6624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0" name="Line 31"/>
              <p:cNvSpPr>
                <a:spLocks noChangeShapeType="1"/>
              </p:cNvSpPr>
              <p:nvPr/>
            </p:nvSpPr>
            <p:spPr bwMode="auto">
              <a:xfrm>
                <a:off x="5255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1" name="Line 32"/>
              <p:cNvSpPr>
                <a:spLocks noChangeShapeType="1"/>
              </p:cNvSpPr>
              <p:nvPr/>
            </p:nvSpPr>
            <p:spPr bwMode="auto">
              <a:xfrm>
                <a:off x="7564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2" name="Line 33"/>
              <p:cNvSpPr>
                <a:spLocks noChangeShapeType="1"/>
              </p:cNvSpPr>
              <p:nvPr/>
            </p:nvSpPr>
            <p:spPr bwMode="auto">
              <a:xfrm>
                <a:off x="7082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3" name="Line 34"/>
              <p:cNvSpPr>
                <a:spLocks noChangeShapeType="1"/>
              </p:cNvSpPr>
              <p:nvPr/>
            </p:nvSpPr>
            <p:spPr bwMode="auto">
              <a:xfrm>
                <a:off x="6154" y="8749"/>
                <a:ext cx="2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4" name="Line 35"/>
              <p:cNvSpPr>
                <a:spLocks noChangeShapeType="1"/>
              </p:cNvSpPr>
              <p:nvPr/>
            </p:nvSpPr>
            <p:spPr bwMode="auto">
              <a:xfrm>
                <a:off x="5686" y="8749"/>
                <a:ext cx="1" cy="40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5" name="AutoShape 36"/>
              <p:cNvSpPr>
                <a:spLocks/>
              </p:cNvSpPr>
              <p:nvPr/>
            </p:nvSpPr>
            <p:spPr bwMode="auto">
              <a:xfrm rot="16200000" flipH="1">
                <a:off x="5695" y="8911"/>
                <a:ext cx="137" cy="627"/>
              </a:xfrm>
              <a:prstGeom prst="rightBrace">
                <a:avLst>
                  <a:gd name="adj1" fmla="val 38139"/>
                  <a:gd name="adj2" fmla="val 53843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436" name="Text Box 37"/>
              <p:cNvSpPr txBox="1">
                <a:spLocks noChangeArrowheads="1"/>
              </p:cNvSpPr>
              <p:nvPr/>
            </p:nvSpPr>
            <p:spPr bwMode="auto">
              <a:xfrm>
                <a:off x="7642" y="9156"/>
                <a:ext cx="626" cy="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zh-CN" altLang="en-US" sz="1600"/>
                  <a:t>数制</a:t>
                </a:r>
                <a:endParaRPr kumimoji="0" lang="zh-CN" altLang="en-US" sz="4001">
                  <a:latin typeface="Arial" panose="020B0604020202020204" pitchFamily="34" charset="0"/>
                </a:endParaRPr>
              </a:p>
            </p:txBody>
          </p:sp>
          <p:sp>
            <p:nvSpPr>
              <p:cNvPr id="60437" name="Text Box 38"/>
              <p:cNvSpPr txBox="1">
                <a:spLocks noChangeArrowheads="1"/>
              </p:cNvSpPr>
              <p:nvPr/>
            </p:nvSpPr>
            <p:spPr bwMode="auto">
              <a:xfrm>
                <a:off x="5607" y="9700"/>
                <a:ext cx="2191" cy="5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zh-CN" altLang="en-US" sz="1600"/>
                  <a:t>注：读写格式、工作方式，数制的含义同</a:t>
                </a:r>
                <a:r>
                  <a:rPr kumimoji="0" lang="en-US" altLang="zh-CN" sz="1600"/>
                  <a:t>8254</a:t>
                </a:r>
                <a:r>
                  <a:rPr kumimoji="0" lang="zh-CN" altLang="en-US" sz="1600"/>
                  <a:t>的方式控制字</a:t>
                </a:r>
                <a:endParaRPr kumimoji="0" lang="zh-CN" altLang="en-US" sz="4001">
                  <a:latin typeface="Arial" panose="020B0604020202020204" pitchFamily="34" charset="0"/>
                </a:endParaRPr>
              </a:p>
            </p:txBody>
          </p:sp>
          <p:sp>
            <p:nvSpPr>
              <p:cNvPr id="60438" name="Line 39"/>
              <p:cNvSpPr>
                <a:spLocks noChangeShapeType="1"/>
              </p:cNvSpPr>
              <p:nvPr/>
            </p:nvSpPr>
            <p:spPr bwMode="auto">
              <a:xfrm>
                <a:off x="4824" y="8749"/>
                <a:ext cx="1" cy="4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39" name="Text Box 40"/>
              <p:cNvSpPr txBox="1">
                <a:spLocks noChangeArrowheads="1"/>
              </p:cNvSpPr>
              <p:nvPr/>
            </p:nvSpPr>
            <p:spPr bwMode="auto">
              <a:xfrm>
                <a:off x="2790" y="9700"/>
                <a:ext cx="1371" cy="54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0000"/>
                  </a:lnSpc>
                </a:pPr>
                <a:r>
                  <a:rPr kumimoji="0" lang="zh-CN" altLang="en-US" sz="1600"/>
                  <a:t>计数初值状态：</a:t>
                </a:r>
              </a:p>
              <a:p>
                <a:pPr algn="just" eaLnBrk="1" hangingPunct="1">
                  <a:lnSpc>
                    <a:spcPct val="80000"/>
                  </a:lnSpc>
                </a:pPr>
                <a:r>
                  <a:rPr kumimoji="0" lang="en-US" altLang="zh-CN" sz="1600"/>
                  <a:t>0</a:t>
                </a:r>
                <a:r>
                  <a:rPr kumimoji="0" lang="zh-CN" altLang="en-US" sz="1600"/>
                  <a:t>－已经进入减</a:t>
                </a:r>
                <a:r>
                  <a:rPr kumimoji="0" lang="en-US" altLang="zh-CN" sz="1600"/>
                  <a:t>1</a:t>
                </a:r>
                <a:r>
                  <a:rPr kumimoji="0" lang="zh-CN" altLang="en-US" sz="1600"/>
                  <a:t>计数器</a:t>
                </a:r>
              </a:p>
              <a:p>
                <a:pPr algn="just" eaLnBrk="1" hangingPunct="1">
                  <a:lnSpc>
                    <a:spcPct val="80000"/>
                  </a:lnSpc>
                </a:pPr>
                <a:r>
                  <a:rPr kumimoji="0" lang="en-US" altLang="zh-CN" sz="1600"/>
                  <a:t>1</a:t>
                </a:r>
                <a:r>
                  <a:rPr kumimoji="0" lang="zh-CN" altLang="en-US" sz="1600"/>
                  <a:t>－未进入减</a:t>
                </a:r>
                <a:r>
                  <a:rPr kumimoji="0" lang="en-US" altLang="zh-CN" sz="1600"/>
                  <a:t>1</a:t>
                </a:r>
                <a:r>
                  <a:rPr kumimoji="0" lang="zh-CN" altLang="en-US" sz="1600"/>
                  <a:t>计数器</a:t>
                </a:r>
                <a:endParaRPr kumimoji="0" lang="zh-CN" altLang="en-US" sz="4001">
                  <a:latin typeface="Arial" panose="020B0604020202020204" pitchFamily="34" charset="0"/>
                </a:endParaRPr>
              </a:p>
            </p:txBody>
          </p:sp>
          <p:grpSp>
            <p:nvGrpSpPr>
              <p:cNvPr id="60440" name="Group 41"/>
              <p:cNvGrpSpPr>
                <a:grpSpLocks/>
              </p:cNvGrpSpPr>
              <p:nvPr/>
            </p:nvGrpSpPr>
            <p:grpSpPr bwMode="auto">
              <a:xfrm>
                <a:off x="3729" y="9156"/>
                <a:ext cx="940" cy="136"/>
                <a:chOff x="6077" y="10786"/>
                <a:chExt cx="940" cy="273"/>
              </a:xfrm>
            </p:grpSpPr>
            <p:sp>
              <p:nvSpPr>
                <p:cNvPr id="60444" name="Line 42"/>
                <p:cNvSpPr>
                  <a:spLocks noChangeShapeType="1"/>
                </p:cNvSpPr>
                <p:nvPr/>
              </p:nvSpPr>
              <p:spPr bwMode="auto">
                <a:xfrm>
                  <a:off x="7016" y="10786"/>
                  <a:ext cx="1" cy="27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445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6077" y="11058"/>
                  <a:ext cx="93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0441" name="Group 44"/>
              <p:cNvGrpSpPr>
                <a:grpSpLocks/>
              </p:cNvGrpSpPr>
              <p:nvPr/>
            </p:nvGrpSpPr>
            <p:grpSpPr bwMode="auto">
              <a:xfrm>
                <a:off x="4512" y="9156"/>
                <a:ext cx="470" cy="815"/>
                <a:chOff x="6077" y="10786"/>
                <a:chExt cx="940" cy="273"/>
              </a:xfrm>
            </p:grpSpPr>
            <p:sp>
              <p:nvSpPr>
                <p:cNvPr id="60442" name="Line 45"/>
                <p:cNvSpPr>
                  <a:spLocks noChangeShapeType="1"/>
                </p:cNvSpPr>
                <p:nvPr/>
              </p:nvSpPr>
              <p:spPr bwMode="auto">
                <a:xfrm>
                  <a:off x="7016" y="10786"/>
                  <a:ext cx="1" cy="27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044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6077" y="11058"/>
                  <a:ext cx="93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0421" name="Rectangle 47"/>
          <p:cNvSpPr>
            <a:spLocks noChangeArrowheads="1"/>
          </p:cNvSpPr>
          <p:nvPr/>
        </p:nvSpPr>
        <p:spPr bwMode="auto">
          <a:xfrm>
            <a:off x="4942414" y="5590882"/>
            <a:ext cx="2470722" cy="3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80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kumimoji="0" lang="en-US" altLang="zh-CN" sz="1800">
                <a:latin typeface="隶书" panose="02010509060101010101" pitchFamily="49" charset="-122"/>
                <a:ea typeface="隶书" panose="02010509060101010101" pitchFamily="49" charset="-122"/>
              </a:rPr>
              <a:t>7.18 8254</a:t>
            </a:r>
            <a:r>
              <a:rPr kumimoji="0" lang="zh-CN" altLang="en-US" sz="1800">
                <a:latin typeface="隶书" panose="02010509060101010101" pitchFamily="49" charset="-122"/>
                <a:ea typeface="隶书" panose="02010509060101010101" pitchFamily="49" charset="-122"/>
              </a:rPr>
              <a:t>的状态字 </a:t>
            </a:r>
          </a:p>
        </p:txBody>
      </p:sp>
    </p:spTree>
    <p:extLst>
      <p:ext uri="{BB962C8B-B14F-4D97-AF65-F5344CB8AC3E}">
        <p14:creationId xmlns:p14="http://schemas.microsoft.com/office/powerpoint/2010/main" val="23459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477" y="1484657"/>
            <a:ext cx="7774199" cy="4115753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7.1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，工作在方式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下，按十进制计数，初值为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3040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；若该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的端口地址为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388~38BH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，请写出初始化程序段。</a:t>
            </a:r>
          </a:p>
        </p:txBody>
      </p:sp>
    </p:spTree>
    <p:extLst>
      <p:ext uri="{BB962C8B-B14F-4D97-AF65-F5344CB8AC3E}">
        <p14:creationId xmlns:p14="http://schemas.microsoft.com/office/powerpoint/2010/main" val="6147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7.2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中，读取计数器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位计数值，存入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中，设地址同例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6.1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，请写出程序段。</a:t>
            </a:r>
          </a:p>
        </p:txBody>
      </p:sp>
    </p:spTree>
    <p:extLst>
      <p:ext uri="{BB962C8B-B14F-4D97-AF65-F5344CB8AC3E}">
        <p14:creationId xmlns:p14="http://schemas.microsoft.com/office/powerpoint/2010/main" val="168011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7.3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中，利用读回命令，读回计数器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位计数值和状态字，计数值存入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，状态字存入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，设地址同例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7.1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，请写出程序段。 </a:t>
            </a:r>
          </a:p>
        </p:txBody>
      </p:sp>
    </p:spTree>
    <p:extLst>
      <p:ext uri="{BB962C8B-B14F-4D97-AF65-F5344CB8AC3E}">
        <p14:creationId xmlns:p14="http://schemas.microsoft.com/office/powerpoint/2010/main" val="3714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4332673" y="1772061"/>
            <a:ext cx="9146117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1522148" y="2065172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2062023" y="1268707"/>
          <a:ext cx="7813896" cy="5330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Visio" r:id="rId3" imgW="3922722" imgH="2668874" progId="Visio.Drawing.11">
                  <p:embed/>
                </p:oleObj>
              </mc:Choice>
              <mc:Fallback>
                <p:oleObj name="Visio" r:id="rId3" imgW="3922722" imgH="266887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023" y="1268707"/>
                        <a:ext cx="7813896" cy="53304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6743056" y="5806832"/>
            <a:ext cx="3245601" cy="36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800">
                <a:latin typeface="Arial" panose="020B0604020202020204" pitchFamily="34" charset="0"/>
              </a:rPr>
              <a:t>图</a:t>
            </a:r>
            <a:r>
              <a:rPr kumimoji="0" lang="en-US" altLang="zh-CN" sz="1800">
                <a:latin typeface="Arial" panose="020B0604020202020204" pitchFamily="34" charset="0"/>
              </a:rPr>
              <a:t>7.7  8253</a:t>
            </a:r>
            <a:r>
              <a:rPr kumimoji="0" lang="zh-CN" altLang="en-US" sz="1800">
                <a:latin typeface="Arial" panose="020B0604020202020204" pitchFamily="34" charset="0"/>
              </a:rPr>
              <a:t>在</a:t>
            </a:r>
            <a:r>
              <a:rPr kumimoji="0" lang="en-US" altLang="zh-CN" sz="1800">
                <a:latin typeface="Arial" panose="020B0604020202020204" pitchFamily="34" charset="0"/>
              </a:rPr>
              <a:t>PC</a:t>
            </a:r>
            <a:r>
              <a:rPr kumimoji="0" lang="zh-CN" altLang="en-US" sz="1800">
                <a:latin typeface="Arial" panose="020B0604020202020204" pitchFamily="34" charset="0"/>
              </a:rPr>
              <a:t>机中的连接 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2471154" y="439873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8253/8254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的应用实例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8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10" y="1125538"/>
            <a:ext cx="8787259" cy="47540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、定时与计数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控制系统与计算机中，常常需要有定时信号，以实现定时或延时控制。如定时中断，动态存储器的定时刷新等。此外，还需要有计数功能，以实现对外部事件的计数，当外部事件发生的次数达到规定值后，向计算机发出中断请求，进而实现相应的控制或处理。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定时的本质就是计数，当计数信号是周期信号时，计数就可以用于定时。如以秒为单位计数，则计数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次就是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分，计满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分就是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小时，计满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小时就是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</a:p>
        </p:txBody>
      </p:sp>
      <p:sp>
        <p:nvSpPr>
          <p:cNvPr id="5" name="TextBox 16"/>
          <p:cNvSpPr txBox="1"/>
          <p:nvPr/>
        </p:nvSpPr>
        <p:spPr>
          <a:xfrm>
            <a:off x="2471154" y="439873"/>
            <a:ext cx="268794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概述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6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6519" y="908261"/>
            <a:ext cx="7774199" cy="5332059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如图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7.7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IBM PC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系列计算机中，用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个计数器进行时钟计时、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DRAM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刷新定时和控制扬声器发声声调，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的端口地址分别为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40H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41H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43H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，输入时钟都为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1.193MHz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①计数器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产生基本时钟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AL,	36H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的控制字为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00110110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43H,	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AL,	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40H, AL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的初值为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0000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40H, 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由上面初始化程序可见，计数器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工作在方式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下，产生方波；初值为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，也就是最大的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65536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，则其方波的输出频率为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1.193MHz/65536=18.2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DOS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系统利用定时器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，通过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号中断服务程序，实现时钟计时功能。</a:t>
            </a:r>
          </a:p>
        </p:txBody>
      </p:sp>
    </p:spTree>
    <p:extLst>
      <p:ext uri="{BB962C8B-B14F-4D97-AF65-F5344CB8AC3E}">
        <p14:creationId xmlns:p14="http://schemas.microsoft.com/office/powerpoint/2010/main" val="34438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7528" y="620857"/>
            <a:ext cx="8209275" cy="5905279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DRAM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刷新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 XT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机中，要求在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2ms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内对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DRAM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进行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128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次刷新，也就是刷新的间隔为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2ms/128=15.6us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输出间隔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15us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的负脉冲，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我们来看计数器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的初始化程序：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54H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的控制字为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01010100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43H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18	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的初值为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41H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由上面初始化程序可见，计数器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工作在方式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（分频器）下，只读写低位，初值为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。由此可知，计数器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的输出频率为：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1.193MHz/18 =66.278KHz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，负脉冲的时间间隔为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1/66.278 KHz = 15us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490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106" y="1981659"/>
            <a:ext cx="7991738" cy="411575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控制扬声器</a:t>
            </a:r>
          </a:p>
          <a:p>
            <a:pPr eaLnBrk="1" hangingPunct="1"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利用计数器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的输出，控制扬声器的发声音调，作为机器的报警信号或者伴音信号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sz="2000">
              <a:solidFill>
                <a:srgbClr val="06070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8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188629" y="7892388"/>
            <a:ext cx="856239" cy="358871"/>
          </a:xfrm>
          <a:prstGeom prst="rect">
            <a:avLst/>
          </a:prstGeom>
          <a:noFill/>
        </p:spPr>
        <p:txBody>
          <a:bodyPr wrap="none" lIns="81079" tIns="40540" rIns="81079" bIns="40540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98" name="Rectangle 4"/>
          <p:cNvSpPr txBox="1">
            <a:spLocks noChangeArrowheads="1"/>
          </p:cNvSpPr>
          <p:nvPr/>
        </p:nvSpPr>
        <p:spPr bwMode="auto">
          <a:xfrm>
            <a:off x="5072962" y="2637706"/>
            <a:ext cx="5964474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pt-BR" sz="6000" kern="0" dirty="0">
                <a:solidFill>
                  <a:schemeClr val="accent6"/>
                </a:solidFill>
                <a:latin typeface="Arial"/>
                <a:ea typeface="微软雅黑"/>
              </a:rPr>
              <a:t>并行通信接口</a:t>
            </a:r>
            <a:r>
              <a:rPr lang="pt-BR" altLang="zh-CN" sz="6000" kern="0" dirty="0">
                <a:solidFill>
                  <a:schemeClr val="accent6"/>
                </a:solidFill>
                <a:latin typeface="Arial"/>
                <a:ea typeface="微软雅黑"/>
              </a:rPr>
              <a:t>8255A</a:t>
            </a:r>
            <a:endParaRPr lang="zh-CN" altLang="en-US" sz="6000" kern="0" dirty="0">
              <a:solidFill>
                <a:schemeClr val="accent6"/>
              </a:solidFill>
              <a:latin typeface="Arial"/>
              <a:ea typeface="微软雅黑"/>
            </a:endParaRPr>
          </a:p>
        </p:txBody>
      </p:sp>
      <p:pic>
        <p:nvPicPr>
          <p:cNvPr id="100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777816"/>
            <a:ext cx="2952903" cy="29535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60" y="1401516"/>
            <a:ext cx="3348111" cy="3348867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2313797" y="4932670"/>
            <a:ext cx="12036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230541" y="-1197194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808356" y="-378556"/>
            <a:ext cx="840197" cy="84050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802424" y="-502500"/>
            <a:ext cx="1187204" cy="11876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832013" y="-223358"/>
            <a:ext cx="914281" cy="9146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026167" y="6512646"/>
            <a:ext cx="785040" cy="7853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287774" y="5831640"/>
            <a:ext cx="336611" cy="3367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246057" y="5561176"/>
            <a:ext cx="705342" cy="70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5" name="同心圆 1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1003122" y="-1220177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8" name="同心圆 1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943273" y="393745"/>
            <a:ext cx="297401" cy="2975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1" name="同心圆 1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2595166" y="6066750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704536" y="5934054"/>
            <a:ext cx="693499" cy="6937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7" name="同心圆 1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92324" y="6354304"/>
            <a:ext cx="422448" cy="422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60401" y="6109837"/>
            <a:ext cx="211223" cy="2113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3" name="同心圆 1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2205286" y="7892388"/>
            <a:ext cx="857043" cy="359273"/>
          </a:xfrm>
          <a:prstGeom prst="rect">
            <a:avLst/>
          </a:prstGeom>
          <a:noFill/>
        </p:spPr>
        <p:txBody>
          <a:bodyPr wrap="none" lIns="81477" tIns="40739" rIns="81477" bIns="40739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2588145" y="2356669"/>
            <a:ext cx="1331343" cy="1438559"/>
            <a:chOff x="2782033" y="2877344"/>
            <a:chExt cx="571561" cy="617451"/>
          </a:xfrm>
          <a:solidFill>
            <a:schemeClr val="accent6"/>
          </a:solidFill>
        </p:grpSpPr>
        <p:sp>
          <p:nvSpPr>
            <p:cNvPr id="57" name="Freeform 884"/>
            <p:cNvSpPr>
              <a:spLocks noEditPoints="1"/>
            </p:cNvSpPr>
            <p:nvPr/>
          </p:nvSpPr>
          <p:spPr bwMode="auto">
            <a:xfrm>
              <a:off x="2946844" y="2877344"/>
              <a:ext cx="406750" cy="411147"/>
            </a:xfrm>
            <a:custGeom>
              <a:avLst/>
              <a:gdLst>
                <a:gd name="T0" fmla="*/ 90 w 174"/>
                <a:gd name="T1" fmla="*/ 14 h 176"/>
                <a:gd name="T2" fmla="*/ 90 w 174"/>
                <a:gd name="T3" fmla="*/ 0 h 176"/>
                <a:gd name="T4" fmla="*/ 80 w 174"/>
                <a:gd name="T5" fmla="*/ 0 h 176"/>
                <a:gd name="T6" fmla="*/ 80 w 174"/>
                <a:gd name="T7" fmla="*/ 14 h 176"/>
                <a:gd name="T8" fmla="*/ 0 w 174"/>
                <a:gd name="T9" fmla="*/ 14 h 176"/>
                <a:gd name="T10" fmla="*/ 0 w 174"/>
                <a:gd name="T11" fmla="*/ 40 h 176"/>
                <a:gd name="T12" fmla="*/ 9 w 174"/>
                <a:gd name="T13" fmla="*/ 40 h 176"/>
                <a:gd name="T14" fmla="*/ 9 w 174"/>
                <a:gd name="T15" fmla="*/ 138 h 176"/>
                <a:gd name="T16" fmla="*/ 70 w 174"/>
                <a:gd name="T17" fmla="*/ 138 h 176"/>
                <a:gd name="T18" fmla="*/ 33 w 174"/>
                <a:gd name="T19" fmla="*/ 168 h 176"/>
                <a:gd name="T20" fmla="*/ 39 w 174"/>
                <a:gd name="T21" fmla="*/ 176 h 176"/>
                <a:gd name="T22" fmla="*/ 86 w 174"/>
                <a:gd name="T23" fmla="*/ 138 h 176"/>
                <a:gd name="T24" fmla="*/ 86 w 174"/>
                <a:gd name="T25" fmla="*/ 138 h 176"/>
                <a:gd name="T26" fmla="*/ 133 w 174"/>
                <a:gd name="T27" fmla="*/ 176 h 176"/>
                <a:gd name="T28" fmla="*/ 140 w 174"/>
                <a:gd name="T29" fmla="*/ 168 h 176"/>
                <a:gd name="T30" fmla="*/ 102 w 174"/>
                <a:gd name="T31" fmla="*/ 138 h 176"/>
                <a:gd name="T32" fmla="*/ 164 w 174"/>
                <a:gd name="T33" fmla="*/ 138 h 176"/>
                <a:gd name="T34" fmla="*/ 164 w 174"/>
                <a:gd name="T35" fmla="*/ 40 h 176"/>
                <a:gd name="T36" fmla="*/ 174 w 174"/>
                <a:gd name="T37" fmla="*/ 40 h 176"/>
                <a:gd name="T38" fmla="*/ 174 w 174"/>
                <a:gd name="T39" fmla="*/ 14 h 176"/>
                <a:gd name="T40" fmla="*/ 90 w 174"/>
                <a:gd name="T41" fmla="*/ 14 h 176"/>
                <a:gd name="T42" fmla="*/ 154 w 174"/>
                <a:gd name="T43" fmla="*/ 128 h 176"/>
                <a:gd name="T44" fmla="*/ 19 w 174"/>
                <a:gd name="T45" fmla="*/ 128 h 176"/>
                <a:gd name="T46" fmla="*/ 19 w 174"/>
                <a:gd name="T47" fmla="*/ 40 h 176"/>
                <a:gd name="T48" fmla="*/ 154 w 174"/>
                <a:gd name="T49" fmla="*/ 40 h 176"/>
                <a:gd name="T50" fmla="*/ 154 w 174"/>
                <a:gd name="T51" fmla="*/ 128 h 176"/>
                <a:gd name="T52" fmla="*/ 51 w 174"/>
                <a:gd name="T53" fmla="*/ 105 h 176"/>
                <a:gd name="T54" fmla="*/ 51 w 174"/>
                <a:gd name="T55" fmla="*/ 79 h 176"/>
                <a:gd name="T56" fmla="*/ 77 w 174"/>
                <a:gd name="T57" fmla="*/ 79 h 176"/>
                <a:gd name="T58" fmla="*/ 51 w 174"/>
                <a:gd name="T59" fmla="*/ 53 h 176"/>
                <a:gd name="T60" fmla="*/ 25 w 174"/>
                <a:gd name="T61" fmla="*/ 79 h 176"/>
                <a:gd name="T62" fmla="*/ 51 w 174"/>
                <a:gd name="T63" fmla="*/ 105 h 176"/>
                <a:gd name="T64" fmla="*/ 59 w 174"/>
                <a:gd name="T65" fmla="*/ 112 h 176"/>
                <a:gd name="T66" fmla="*/ 85 w 174"/>
                <a:gd name="T67" fmla="*/ 86 h 176"/>
                <a:gd name="T68" fmla="*/ 59 w 174"/>
                <a:gd name="T69" fmla="*/ 86 h 176"/>
                <a:gd name="T70" fmla="*/ 59 w 174"/>
                <a:gd name="T71" fmla="*/ 112 h 176"/>
                <a:gd name="T72" fmla="*/ 138 w 174"/>
                <a:gd name="T73" fmla="*/ 59 h 176"/>
                <a:gd name="T74" fmla="*/ 105 w 174"/>
                <a:gd name="T75" fmla="*/ 59 h 176"/>
                <a:gd name="T76" fmla="*/ 105 w 174"/>
                <a:gd name="T77" fmla="*/ 69 h 176"/>
                <a:gd name="T78" fmla="*/ 138 w 174"/>
                <a:gd name="T79" fmla="*/ 69 h 176"/>
                <a:gd name="T80" fmla="*/ 138 w 174"/>
                <a:gd name="T81" fmla="*/ 59 h 176"/>
                <a:gd name="T82" fmla="*/ 138 w 174"/>
                <a:gd name="T83" fmla="*/ 77 h 176"/>
                <a:gd name="T84" fmla="*/ 105 w 174"/>
                <a:gd name="T85" fmla="*/ 77 h 176"/>
                <a:gd name="T86" fmla="*/ 105 w 174"/>
                <a:gd name="T87" fmla="*/ 87 h 176"/>
                <a:gd name="T88" fmla="*/ 138 w 174"/>
                <a:gd name="T89" fmla="*/ 87 h 176"/>
                <a:gd name="T90" fmla="*/ 138 w 174"/>
                <a:gd name="T91" fmla="*/ 77 h 176"/>
                <a:gd name="T92" fmla="*/ 138 w 174"/>
                <a:gd name="T93" fmla="*/ 96 h 176"/>
                <a:gd name="T94" fmla="*/ 105 w 174"/>
                <a:gd name="T95" fmla="*/ 96 h 176"/>
                <a:gd name="T96" fmla="*/ 105 w 174"/>
                <a:gd name="T97" fmla="*/ 106 h 176"/>
                <a:gd name="T98" fmla="*/ 138 w 174"/>
                <a:gd name="T99" fmla="*/ 106 h 176"/>
                <a:gd name="T100" fmla="*/ 138 w 174"/>
                <a:gd name="T101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176">
                  <a:moveTo>
                    <a:pt x="90" y="1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02" y="138"/>
                    <a:pt x="102" y="138"/>
                    <a:pt x="102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14"/>
                    <a:pt x="174" y="14"/>
                    <a:pt x="174" y="14"/>
                  </a:cubicBezTo>
                  <a:lnTo>
                    <a:pt x="90" y="14"/>
                  </a:lnTo>
                  <a:close/>
                  <a:moveTo>
                    <a:pt x="154" y="128"/>
                  </a:moveTo>
                  <a:cubicBezTo>
                    <a:pt x="19" y="128"/>
                    <a:pt x="19" y="128"/>
                    <a:pt x="19" y="12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54" y="40"/>
                    <a:pt x="154" y="40"/>
                    <a:pt x="154" y="40"/>
                  </a:cubicBezTo>
                  <a:lnTo>
                    <a:pt x="154" y="128"/>
                  </a:lnTo>
                  <a:close/>
                  <a:moveTo>
                    <a:pt x="51" y="105"/>
                  </a:moveTo>
                  <a:cubicBezTo>
                    <a:pt x="51" y="79"/>
                    <a:pt x="51" y="79"/>
                    <a:pt x="5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65"/>
                    <a:pt x="66" y="53"/>
                    <a:pt x="51" y="53"/>
                  </a:cubicBezTo>
                  <a:cubicBezTo>
                    <a:pt x="37" y="53"/>
                    <a:pt x="25" y="65"/>
                    <a:pt x="25" y="79"/>
                  </a:cubicBezTo>
                  <a:cubicBezTo>
                    <a:pt x="25" y="94"/>
                    <a:pt x="37" y="105"/>
                    <a:pt x="51" y="105"/>
                  </a:cubicBezTo>
                  <a:close/>
                  <a:moveTo>
                    <a:pt x="59" y="112"/>
                  </a:moveTo>
                  <a:cubicBezTo>
                    <a:pt x="73" y="112"/>
                    <a:pt x="85" y="101"/>
                    <a:pt x="85" y="86"/>
                  </a:cubicBezTo>
                  <a:cubicBezTo>
                    <a:pt x="59" y="86"/>
                    <a:pt x="59" y="86"/>
                    <a:pt x="59" y="86"/>
                  </a:cubicBezTo>
                  <a:lnTo>
                    <a:pt x="59" y="112"/>
                  </a:lnTo>
                  <a:close/>
                  <a:moveTo>
                    <a:pt x="138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38" y="69"/>
                    <a:pt x="138" y="69"/>
                    <a:pt x="138" y="69"/>
                  </a:cubicBezTo>
                  <a:lnTo>
                    <a:pt x="138" y="59"/>
                  </a:lnTo>
                  <a:close/>
                  <a:moveTo>
                    <a:pt x="138" y="77"/>
                  </a:moveTo>
                  <a:cubicBezTo>
                    <a:pt x="105" y="77"/>
                    <a:pt x="105" y="77"/>
                    <a:pt x="105" y="7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38" y="87"/>
                    <a:pt x="138" y="87"/>
                    <a:pt x="138" y="87"/>
                  </a:cubicBezTo>
                  <a:lnTo>
                    <a:pt x="138" y="77"/>
                  </a:lnTo>
                  <a:close/>
                  <a:moveTo>
                    <a:pt x="138" y="96"/>
                  </a:moveTo>
                  <a:cubicBezTo>
                    <a:pt x="105" y="96"/>
                    <a:pt x="105" y="96"/>
                    <a:pt x="105" y="9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38" y="106"/>
                    <a:pt x="138" y="106"/>
                    <a:pt x="138" y="106"/>
                  </a:cubicBezTo>
                  <a:lnTo>
                    <a:pt x="138" y="96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69F1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40"/>
            <p:cNvSpPr>
              <a:spLocks noEditPoints="1"/>
            </p:cNvSpPr>
            <p:nvPr/>
          </p:nvSpPr>
          <p:spPr bwMode="auto">
            <a:xfrm>
              <a:off x="2782033" y="2992399"/>
              <a:ext cx="317694" cy="502396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69F1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27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1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8" grpId="0"/>
      <p:bldP spid="104" grpId="0"/>
      <p:bldP spid="14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6734" y="1566080"/>
            <a:ext cx="8383940" cy="4145922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8255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Intel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公司为其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系列微处理器生产的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位通用可编程并行输入输出接口芯片。它具有很强的功能，在使用中可利用软件编程来指定它将要完成的功能。因此，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8255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获得了广泛的应用。 </a:t>
            </a:r>
          </a:p>
          <a:p>
            <a:pPr marL="457291" indent="-457291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</a:p>
          <a:p>
            <a:pPr marL="457291" indent="-457291"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的内部结构</a:t>
            </a:r>
          </a:p>
          <a:p>
            <a:pPr marL="457291" indent="-457291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三部分：外设接口部分</a:t>
            </a:r>
          </a:p>
          <a:p>
            <a:pPr marL="457291" indent="-457291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内部逻辑部分</a:t>
            </a:r>
          </a:p>
          <a:p>
            <a:pPr marL="457291" indent="-457291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接口部分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2494806" y="1053530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8255A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的内部结构和引脚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947107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62" y="956479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3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3236" y="405458"/>
            <a:ext cx="8383940" cy="5557536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8255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的内部结构框图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055671" y="1067048"/>
          <a:ext cx="8079070" cy="5365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VISIO" r:id="rId3" imgW="3884040" imgH="3090240" progId="Visio.Drawing.11">
                  <p:embed/>
                </p:oleObj>
              </mc:Choice>
              <mc:Fallback>
                <p:oleObj name="VISIO" r:id="rId3" imgW="3884040" imgH="30902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671" y="1067048"/>
                        <a:ext cx="8079070" cy="5365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9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73031" y="1125799"/>
            <a:ext cx="8688811" cy="4752487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）数据总线缓冲器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这是一个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位双向三态数据缓冲器，是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之间的数据接口，是它们之间互相交换信息的必经之路。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）并行输入输出端口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具有一个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位数据输入锁存器和一个数据输出锁存器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缓冲器；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具有一个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位数据输入缓冲器和一个数据输出锁存器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缓冲器；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具有一个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位数据输入缓冲器和一个数据输出锁存器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缓冲器，一般作为控制或状态信息端口。</a:t>
            </a:r>
          </a:p>
        </p:txBody>
      </p:sp>
    </p:spTree>
    <p:extLst>
      <p:ext uri="{BB962C8B-B14F-4D97-AF65-F5344CB8AC3E}">
        <p14:creationId xmlns:p14="http://schemas.microsoft.com/office/powerpoint/2010/main" val="157996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3236" y="1197253"/>
            <a:ext cx="8009204" cy="47540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组控制电路和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组控制电路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控制端口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与端口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PC7-PC4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控制端口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与端口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PC3-PC0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它们各有一个控制单元接收来自读写控制部件的命令和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通过数据总线送来的</a:t>
            </a:r>
            <a:r>
              <a:rPr lang="zh-CN" altLang="en-US" sz="2400" b="1" i="1" u="sng">
                <a:latin typeface="黑体" panose="02010609060101010101" pitchFamily="49" charset="-122"/>
                <a:ea typeface="黑体" panose="02010609060101010101" pitchFamily="49" charset="-122"/>
              </a:rPr>
              <a:t>控制字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，并根据控制字来定义各端口的工作方式，以及可以根据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的命令字对通道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的每一位置位或复位。</a:t>
            </a:r>
          </a:p>
        </p:txBody>
      </p:sp>
    </p:spTree>
    <p:extLst>
      <p:ext uri="{BB962C8B-B14F-4D97-AF65-F5344CB8AC3E}">
        <p14:creationId xmlns:p14="http://schemas.microsoft.com/office/powerpoint/2010/main" val="16235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79454" y="1052757"/>
            <a:ext cx="8220390" cy="4898571"/>
          </a:xfrm>
        </p:spPr>
        <p:txBody>
          <a:bodyPr/>
          <a:lstStyle/>
          <a:p>
            <a:pPr marL="457291" indent="-457291">
              <a:lnSpc>
                <a:spcPct val="13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）读写控制部件 </a:t>
            </a:r>
          </a:p>
          <a:p>
            <a:pPr marL="457291" indent="-457291">
              <a:lnSpc>
                <a:spcPct val="13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该部件用于接收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的控制命令，根据这些命令向片内各功能部件发出操作命令。 共有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个信号：</a:t>
            </a:r>
          </a:p>
          <a:p>
            <a:pPr marL="457291" indent="-457291">
              <a:lnSpc>
                <a:spcPct val="13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是片选信号，通常由高位地址译码产生 ；</a:t>
            </a:r>
          </a:p>
          <a:p>
            <a:pPr marL="457291" indent="-457291">
              <a:lnSpc>
                <a:spcPct val="13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WR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来的读写信号；</a:t>
            </a:r>
          </a:p>
          <a:p>
            <a:pPr marL="457291" indent="-457291">
              <a:lnSpc>
                <a:spcPct val="13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RESET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是复位信号，复位后，清除所有寄存器内容，并将各端口置成输入方式；</a:t>
            </a:r>
          </a:p>
          <a:p>
            <a:pPr marL="457291" indent="-457291">
              <a:lnSpc>
                <a:spcPct val="13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为地址信号，用于选择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内部的端口。这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个信号的组合所完成的操作如下表所示。</a:t>
            </a: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2589195" y="2515182"/>
            <a:ext cx="3810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>
            <a:off x="2589195" y="3201141"/>
            <a:ext cx="3810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3351371" y="3201141"/>
            <a:ext cx="304871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89194" y="3887100"/>
            <a:ext cx="9146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4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6072" y="765352"/>
            <a:ext cx="8536376" cy="603390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的操作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0879" name="Group 223"/>
          <p:cNvGraphicFramePr>
            <a:graphicFrameLocks noGrp="1"/>
          </p:cNvGraphicFramePr>
          <p:nvPr/>
        </p:nvGraphicFramePr>
        <p:xfrm>
          <a:off x="1917527" y="1413203"/>
          <a:ext cx="8383942" cy="4609582"/>
        </p:xfrm>
        <a:graphic>
          <a:graphicData uri="http://schemas.openxmlformats.org/drawingml/2006/table">
            <a:tbl>
              <a:tblPr/>
              <a:tblGrid>
                <a:gridCol w="801873"/>
                <a:gridCol w="676432"/>
                <a:gridCol w="773292"/>
                <a:gridCol w="773291"/>
                <a:gridCol w="633560"/>
                <a:gridCol w="4725494"/>
              </a:tblGrid>
              <a:tr h="419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A1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A0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RD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WR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CS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               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操作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端口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（输入）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端口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B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 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（输入）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端口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 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（输入）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非法操作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数据送端口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A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（输出）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8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数据送端口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B 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（输出）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数据送端口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 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（输出）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CPU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数据送控制口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×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×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数据总线浮空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×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×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×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×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未选中该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8255</a:t>
                      </a: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，数据总线浮空</a:t>
                      </a:r>
                    </a:p>
                  </a:txBody>
                  <a:tcPr marL="90021" marR="90021" marT="46811" marB="468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793" name="Line 89"/>
          <p:cNvSpPr>
            <a:spLocks noChangeShapeType="1"/>
          </p:cNvSpPr>
          <p:nvPr/>
        </p:nvSpPr>
        <p:spPr bwMode="auto">
          <a:xfrm>
            <a:off x="3646714" y="1557699"/>
            <a:ext cx="30487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94" name="Line 90"/>
          <p:cNvSpPr>
            <a:spLocks noChangeShapeType="1"/>
          </p:cNvSpPr>
          <p:nvPr/>
        </p:nvSpPr>
        <p:spPr bwMode="auto">
          <a:xfrm>
            <a:off x="4366019" y="1557699"/>
            <a:ext cx="3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95" name="Line 91"/>
          <p:cNvSpPr>
            <a:spLocks noChangeShapeType="1"/>
          </p:cNvSpPr>
          <p:nvPr/>
        </p:nvSpPr>
        <p:spPr bwMode="auto">
          <a:xfrm>
            <a:off x="5086910" y="1557699"/>
            <a:ext cx="30487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50872" y="142908"/>
            <a:ext cx="8002852" cy="635941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b="1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、实现定时和计数的三种方法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软件方法：采用软件定时，让计算机执行一个专门的指令序列，由执行指令序列中每条指令所花费的时间构成一个固定的时间间隔，从而达到定时或延时的目的。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不可编程的硬件定时：采用电子器件构成定时或延时电路，通过调整电路中定时元件的数值，可实现调整定时或延时的数值和范围。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可编程的硬件定时：在微机系统中采用软硬件结合的方法，即采用可编程定时的电路器件实现定时。如：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Intel 8253/8254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Zilog CTC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MC6840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等。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8253-5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5MHz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8254-2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10MHz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）的引脚和功能都是兼容的。</a:t>
            </a:r>
          </a:p>
        </p:txBody>
      </p:sp>
    </p:spTree>
    <p:extLst>
      <p:ext uri="{BB962C8B-B14F-4D97-AF65-F5344CB8AC3E}">
        <p14:creationId xmlns:p14="http://schemas.microsoft.com/office/powerpoint/2010/main" val="12520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62023" y="1268707"/>
            <a:ext cx="7774199" cy="936842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sz="280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、引线及功能</a:t>
            </a: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5714118" y="609741"/>
          <a:ext cx="4420623" cy="5868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VISIO" r:id="rId3" imgW="2077560" imgH="3090240" progId="Visio.Drawing.11">
                  <p:embed/>
                </p:oleObj>
              </mc:Choice>
              <mc:Fallback>
                <p:oleObj name="VISIO" r:id="rId3" imgW="2077560" imgH="30902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118" y="609741"/>
                        <a:ext cx="4420623" cy="5868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2062023" y="1989598"/>
            <a:ext cx="3823585" cy="21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共有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条引线；</a:t>
            </a:r>
          </a:p>
          <a:p>
            <a:pPr eaLnBrk="1" hangingPunct="1">
              <a:spcBef>
                <a:spcPct val="5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电源与地线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条；</a:t>
            </a:r>
          </a:p>
          <a:p>
            <a:pPr eaLnBrk="1" hangingPunct="1">
              <a:spcBef>
                <a:spcPct val="5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与外设相连的有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24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条；</a:t>
            </a:r>
          </a:p>
          <a:p>
            <a:pPr eaLnBrk="1" hangingPunct="1">
              <a:spcBef>
                <a:spcPct val="5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与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CPU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相连的有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14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条。</a:t>
            </a:r>
          </a:p>
        </p:txBody>
      </p:sp>
    </p:spTree>
    <p:extLst>
      <p:ext uri="{BB962C8B-B14F-4D97-AF65-F5344CB8AC3E}">
        <p14:creationId xmlns:p14="http://schemas.microsoft.com/office/powerpoint/2010/main" val="32709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22469" y="1052757"/>
            <a:ext cx="7777375" cy="4970025"/>
          </a:xfrm>
        </p:spPr>
        <p:txBody>
          <a:bodyPr/>
          <a:lstStyle/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：双向数据信号线。 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：读信号线。 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WR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：写信号线。 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：片选信号线。 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：口地址选择信号线。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00--A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01--B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10--C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11--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控制口。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RESET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：复位输入信号，复位时三个端口自动置为输入口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PA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PA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条输入输出信号线。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PB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PB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条输入输出信号线。</a:t>
            </a:r>
          </a:p>
          <a:p>
            <a:pPr marL="457291" indent="-457291" algn="just">
              <a:lnSpc>
                <a:spcPct val="11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条输入输出信号线。</a:t>
            </a:r>
          </a:p>
        </p:txBody>
      </p:sp>
      <p:sp>
        <p:nvSpPr>
          <p:cNvPr id="73731" name="Line 3"/>
          <p:cNvSpPr>
            <a:spLocks noChangeShapeType="1"/>
          </p:cNvSpPr>
          <p:nvPr/>
        </p:nvSpPr>
        <p:spPr bwMode="auto">
          <a:xfrm>
            <a:off x="1750801" y="2210312"/>
            <a:ext cx="381088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32" name="Line 4"/>
          <p:cNvSpPr>
            <a:spLocks noChangeShapeType="1"/>
          </p:cNvSpPr>
          <p:nvPr/>
        </p:nvSpPr>
        <p:spPr bwMode="auto">
          <a:xfrm>
            <a:off x="1750801" y="1143265"/>
            <a:ext cx="381088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1750800" y="1676788"/>
            <a:ext cx="304871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9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10" y="2133650"/>
            <a:ext cx="7774199" cy="3612398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8255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有三种工作方式：</a:t>
            </a:r>
          </a:p>
          <a:p>
            <a:pPr marL="457291" indent="-457291"/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：基本输入输出方式</a:t>
            </a:r>
          </a:p>
          <a:p>
            <a:pPr marL="457291" indent="-457291"/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：选通输入输出方式</a:t>
            </a:r>
          </a:p>
          <a:p>
            <a:pPr marL="457291" indent="-457291"/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：双向传送方式</a:t>
            </a:r>
          </a:p>
          <a:p>
            <a:pPr marL="457291" indent="-457291">
              <a:buNone/>
            </a:pPr>
            <a:r>
              <a:rPr lang="zh-CN" altLang="en-US" sz="2801" dirty="0">
                <a:latin typeface="黑体" panose="02010609060101010101" pitchFamily="49" charset="-122"/>
                <a:ea typeface="黑体" panose="02010609060101010101" pitchFamily="49" charset="-122"/>
              </a:rPr>
              <a:t>     三种工作方式均可由用户编程来选定，即由编程送入控制口内的不同控制字来选定。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2494806" y="909514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8255A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的工作方式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803091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62" y="812463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0569" y="981303"/>
            <a:ext cx="8066367" cy="4970025"/>
          </a:xfrm>
        </p:spPr>
        <p:txBody>
          <a:bodyPr/>
          <a:lstStyle/>
          <a:p>
            <a:pPr marL="457291" indent="-457291">
              <a:lnSpc>
                <a:spcPct val="110000"/>
              </a:lnSpc>
              <a:buNone/>
              <a:defRPr/>
            </a:pPr>
            <a:r>
              <a:rPr lang="en-US" altLang="zh-CN" sz="2801" b="1" u="sng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8255A</a:t>
            </a:r>
            <a:r>
              <a:rPr lang="zh-CN" altLang="en-US" sz="2801" b="1" u="sng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的三种工作方式</a:t>
            </a:r>
          </a:p>
          <a:p>
            <a:pPr marL="457291" indent="-457291" algn="just">
              <a:lnSpc>
                <a:spcPct val="110000"/>
              </a:lnSpc>
              <a:buNone/>
              <a:defRPr/>
            </a:pPr>
            <a:r>
              <a:rPr lang="zh-CN" altLang="en-US" sz="2801">
                <a:latin typeface="黑体" pitchFamily="2" charset="-122"/>
                <a:ea typeface="黑体" pitchFamily="2" charset="-122"/>
              </a:rPr>
              <a:t>		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8255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有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种工作方式。这些工作方式可用软件编程来指定。这里我们首先对每一种工作方式进行说明。</a:t>
            </a:r>
          </a:p>
          <a:p>
            <a:pPr marL="457291" indent="-457291" algn="just">
              <a:lnSpc>
                <a:spcPct val="110000"/>
              </a:lnSpc>
              <a:buNone/>
              <a:defRPr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   </a:t>
            </a:r>
            <a:r>
              <a:rPr lang="en-US" altLang="zh-CN" sz="2400" b="1">
                <a:latin typeface="黑体" pitchFamily="2" charset="-122"/>
                <a:ea typeface="黑体" pitchFamily="2" charset="-122"/>
              </a:rPr>
              <a:t>1)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工作方式</a:t>
            </a:r>
            <a:r>
              <a:rPr lang="en-US" altLang="zh-CN" sz="2400" b="1">
                <a:latin typeface="黑体" pitchFamily="2" charset="-122"/>
                <a:ea typeface="黑体" pitchFamily="2" charset="-122"/>
              </a:rPr>
              <a:t>0(</a:t>
            </a:r>
            <a:r>
              <a:rPr lang="zh-CN" altLang="en-US" sz="2400" b="1">
                <a:latin typeface="黑体" pitchFamily="2" charset="-122"/>
                <a:ea typeface="黑体" pitchFamily="2" charset="-122"/>
              </a:rPr>
              <a:t>基本输入输出方式</a:t>
            </a:r>
            <a:r>
              <a:rPr lang="en-US" altLang="zh-CN" sz="2400" b="1">
                <a:latin typeface="黑体" pitchFamily="2" charset="-122"/>
                <a:ea typeface="黑体" pitchFamily="2" charset="-122"/>
              </a:rPr>
              <a:t>)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 </a:t>
            </a:r>
          </a:p>
          <a:p>
            <a:pPr marL="457291" indent="-457291" algn="just">
              <a:lnSpc>
                <a:spcPct val="110000"/>
              </a:lnSpc>
              <a:buNone/>
              <a:defRPr/>
            </a:pPr>
            <a:r>
              <a:rPr lang="en-US" altLang="zh-CN" sz="240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此方式下无固定的联络信号，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口、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B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口、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口的高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位和低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位可以分别设置成输入或输出。此方式适用于无条件地传送数据，如读一组开关状态，控制一组指示灯，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可随时速如开关状态，随时可把一组数据送到指示灯显示，而无需“选通”和“状态”信号，不必等待中断请求信号，在这种方式下，每一个端口都可由程序设计为输入或输出</a:t>
            </a:r>
            <a:endParaRPr lang="zh-CN" altLang="en-US" sz="2400" b="1"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3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9427" y="981302"/>
            <a:ext cx="7563012" cy="5112933"/>
          </a:xfrm>
        </p:spPr>
        <p:txBody>
          <a:bodyPr/>
          <a:lstStyle/>
          <a:p>
            <a:pPr marL="457291" indent="-457291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的基本功能：</a:t>
            </a:r>
          </a:p>
          <a:p>
            <a:pPr marL="457291" indent="-457291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、具有两个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位口（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口），两个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位口（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口的上半部分和下办部分）</a:t>
            </a:r>
          </a:p>
          <a:p>
            <a:pPr marL="457291" indent="-457291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、任一端口都可以作为输入输出</a:t>
            </a:r>
          </a:p>
          <a:p>
            <a:pPr marL="457291" indent="-457291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、输出是锁存的，输入是不锁存的</a:t>
            </a:r>
          </a:p>
          <a:p>
            <a:pPr marL="457291" indent="-457291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、由于方式控制字中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D4-D0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四位均可规定各口的输入或输出，所以在方式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时，所有端口的输入、输出可以有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种不同的组合</a:t>
            </a:r>
          </a:p>
          <a:p>
            <a:pPr marL="457291" indent="-45729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、此方式无中断功能，在作查询方式工作时，可将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口的某些位作为传送控制和状态信息，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口作为数据口 </a:t>
            </a:r>
          </a:p>
        </p:txBody>
      </p:sp>
    </p:spTree>
    <p:extLst>
      <p:ext uri="{BB962C8B-B14F-4D97-AF65-F5344CB8AC3E}">
        <p14:creationId xmlns:p14="http://schemas.microsoft.com/office/powerpoint/2010/main" val="41068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55671" y="914612"/>
            <a:ext cx="8231505" cy="3658447"/>
          </a:xfrm>
        </p:spPr>
        <p:txBody>
          <a:bodyPr/>
          <a:lstStyle/>
          <a:p>
            <a:pPr marL="457291" indent="-457291" algn="just">
              <a:lnSpc>
                <a:spcPct val="130000"/>
              </a:lnSpc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）工作方式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1(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字节选通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457291" indent="-457291" algn="just">
              <a:lnSpc>
                <a:spcPct val="130000"/>
              </a:lnSpc>
              <a:buNone/>
            </a:pPr>
            <a:r>
              <a:rPr lang="en-US" altLang="zh-CN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在这种方式下，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口或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口仍作为数据的输入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输出口，同时规定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口的某些位作控制或状态信息，起应答联络和中断请求的作用，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口剩下的线作为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线使用</a:t>
            </a:r>
          </a:p>
        </p:txBody>
      </p:sp>
    </p:spTree>
    <p:extLst>
      <p:ext uri="{BB962C8B-B14F-4D97-AF65-F5344CB8AC3E}">
        <p14:creationId xmlns:p14="http://schemas.microsoft.com/office/powerpoint/2010/main" val="344590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77973" y="1052757"/>
            <a:ext cx="7778963" cy="4898571"/>
          </a:xfrm>
        </p:spPr>
        <p:txBody>
          <a:bodyPr/>
          <a:lstStyle/>
          <a:p>
            <a:pPr marL="457291" indent="-457291" algn="just">
              <a:lnSpc>
                <a:spcPct val="110000"/>
              </a:lnSpc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的主要功能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457291" indent="-457291" algn="just">
              <a:lnSpc>
                <a:spcPct val="11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一个或两个选通的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位数据端口</a:t>
            </a:r>
          </a:p>
          <a:p>
            <a:pPr marL="457291" indent="-457291" algn="just">
              <a:lnSpc>
                <a:spcPct val="11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每个端口含有三条控制线（是固定制定的，不能用程序改变），提供中断逻辑。</a:t>
            </a:r>
          </a:p>
          <a:p>
            <a:pPr marL="457291" indent="-457291" algn="just">
              <a:lnSpc>
                <a:spcPct val="11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任一个端口都可以作为输入或输出。</a:t>
            </a:r>
          </a:p>
          <a:p>
            <a:pPr marL="457291" indent="-457291" algn="just">
              <a:lnSpc>
                <a:spcPct val="11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若只有一个端口工作于方式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，余下的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位可以工作在方式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marL="457291" indent="-457291" algn="just">
              <a:lnSpc>
                <a:spcPct val="110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若两个端口都工作于方式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还剩下两位。这两位可以由程序指定作为输入或输出，也具有      置位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复位功能。 </a:t>
            </a:r>
          </a:p>
        </p:txBody>
      </p:sp>
    </p:spTree>
    <p:extLst>
      <p:ext uri="{BB962C8B-B14F-4D97-AF65-F5344CB8AC3E}">
        <p14:creationId xmlns:p14="http://schemas.microsoft.com/office/powerpoint/2010/main" val="14763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6519" y="692310"/>
            <a:ext cx="7850417" cy="1981659"/>
          </a:xfrm>
        </p:spPr>
        <p:txBody>
          <a:bodyPr/>
          <a:lstStyle/>
          <a:p>
            <a:pPr marL="457291" indent="-457291" algn="just"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(a)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</a:p>
          <a:p>
            <a:pPr marL="457291" indent="-457291" algn="just"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输入，固定用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PC5-PC3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作联络信号线；</a:t>
            </a:r>
          </a:p>
          <a:p>
            <a:pPr marL="457291" indent="-457291" fontAlgn="t">
              <a:lnSpc>
                <a:spcPct val="12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输入，固定用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PC2-PC0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作联络信号线。</a:t>
            </a:r>
          </a:p>
          <a:p>
            <a:pPr marL="457291" indent="-457291" fontAlgn="t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各端口的功能如下图：</a:t>
            </a:r>
            <a:endParaRPr lang="zh-CN" altLang="en-US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773031" y="2565994"/>
          <a:ext cx="8612593" cy="3734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VISIO" r:id="rId3" imgW="4113000" imgH="1397160" progId="Visio.Drawing.11">
                  <p:embed/>
                </p:oleObj>
              </mc:Choice>
              <mc:Fallback>
                <p:oleObj name="VISIO" r:id="rId3" imgW="4113000" imgH="13971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031" y="2565994"/>
                        <a:ext cx="8612593" cy="3734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6073" y="981303"/>
            <a:ext cx="8353771" cy="5041480"/>
          </a:xfrm>
        </p:spPr>
        <p:txBody>
          <a:bodyPr/>
          <a:lstStyle/>
          <a:p>
            <a:pPr marL="457291" indent="-457291" fontAlgn="t">
              <a:lnSpc>
                <a:spcPct val="120000"/>
              </a:lnSpc>
              <a:buNone/>
            </a:pPr>
            <a:r>
              <a:rPr lang="en-US" altLang="zh-CN" sz="2801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所用到的控制信号的定义如下：</a:t>
            </a:r>
          </a:p>
          <a:p>
            <a:pPr marL="457291" indent="-457291" fontAlgn="t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①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STB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为低电平有效的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输入选通信号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，由外设提供的输入信号，当它有效时，把输入装置来的数据送入输入锁存器。</a:t>
            </a:r>
          </a:p>
          <a:p>
            <a:pPr marL="457291" indent="-457291" fontAlgn="t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②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IBF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为高电平有效的输入缓冲器满信号，通知外设送来的数据已被接收，由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STB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信号的前沿产生。当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用输入指令读走数据后，此信号被清除。  </a:t>
            </a:r>
          </a:p>
          <a:p>
            <a:pPr marL="457291" indent="-457291" fontAlgn="t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③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INTR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为中断请求信号，高电平有效。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响应中断请求后在服务程序中读走数据时，由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信号将其清除。 </a:t>
            </a:r>
          </a:p>
          <a:p>
            <a:pPr marL="457291" indent="-457291" fontAlgn="t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④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为中断允许状态，可事先用位控方式写入。</a:t>
            </a:r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2512977" y="1448135"/>
            <a:ext cx="533523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5561683" y="3048706"/>
            <a:ext cx="609741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4584" y="620857"/>
            <a:ext cx="8742798" cy="1872095"/>
          </a:xfrm>
        </p:spPr>
        <p:txBody>
          <a:bodyPr/>
          <a:lstStyle/>
          <a:p>
            <a:pPr marL="457291" indent="-457291"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  <a:p>
            <a:pPr marL="457291" indent="-457291">
              <a:buNone/>
            </a:pP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输出，所用的联络信号线为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</a:p>
          <a:p>
            <a:pPr marL="457291" indent="-457291"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输出，所用的联络信号线为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marL="457291" indent="-457291"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如下图：</a:t>
            </a:r>
          </a:p>
          <a:p>
            <a:pPr marL="457291" indent="-457291">
              <a:buNone/>
            </a:pPr>
            <a:endParaRPr lang="zh-CN" altLang="en-US" sz="280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1917527" y="2205549"/>
          <a:ext cx="8460158" cy="3963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VISIO" r:id="rId3" imgW="4337280" imgH="1298160" progId="Visio.Drawing.11">
                  <p:embed/>
                </p:oleObj>
              </mc:Choice>
              <mc:Fallback>
                <p:oleObj name="VISIO" r:id="rId3" imgW="4337280" imgH="12981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527" y="2205549"/>
                        <a:ext cx="8460158" cy="3963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9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11" y="1197546"/>
            <a:ext cx="8917464" cy="47524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b="1" dirty="0" smtClean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1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8253-PIT</a:t>
            </a:r>
            <a:r>
              <a:rPr lang="zh-CN" altLang="en-US" sz="2400" b="1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的主要功能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Intel 8253-PIT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是具有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位计数器通道的可编程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定时器芯片，主要功能如下：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个独立的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位计数通道；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每个计数通道都可按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进制或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BCD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进制计数；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8253-PIT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每个计数通道的计数速率最高可达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2MHz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8253-5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5MHz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 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8254-2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10MHz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）；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(4) 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每个通道有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种工作方式，可由程序设置改变；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(5) 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全部输入输出都与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TTL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电平兼容。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2471154" y="439873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8253/8254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的内部结构和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引脚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38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3236" y="1067047"/>
            <a:ext cx="8307723" cy="3963317"/>
          </a:xfrm>
        </p:spPr>
        <p:txBody>
          <a:bodyPr/>
          <a:lstStyle/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各信号作用如下：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①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OBF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为输出缓冲器满信号，低电平有效。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②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ACK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为外设响应信号，低电平有效。  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③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INTR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为中断请求信号，高电平有效。 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④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为中断允许状态。</a:t>
            </a:r>
            <a:r>
              <a:rPr lang="zh-CN" altLang="en-US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80899" name="Line 3"/>
          <p:cNvSpPr>
            <a:spLocks noChangeShapeType="1"/>
          </p:cNvSpPr>
          <p:nvPr/>
        </p:nvSpPr>
        <p:spPr bwMode="auto">
          <a:xfrm>
            <a:off x="2589195" y="1905441"/>
            <a:ext cx="533523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0" name="Line 4"/>
          <p:cNvSpPr>
            <a:spLocks noChangeShapeType="1"/>
          </p:cNvSpPr>
          <p:nvPr/>
        </p:nvSpPr>
        <p:spPr bwMode="auto">
          <a:xfrm>
            <a:off x="2589195" y="2591400"/>
            <a:ext cx="457306" cy="0"/>
          </a:xfrm>
          <a:prstGeom prst="line">
            <a:avLst/>
          </a:prstGeom>
          <a:noFill/>
          <a:ln w="9525">
            <a:solidFill>
              <a:srgbClr val="F0EFE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62023" y="1125799"/>
            <a:ext cx="8002852" cy="4617519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3)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工作方式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2(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双向输入输出方式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为双向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方式，即同一端口的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线可以作为输入也可以作为输出，只有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，此时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条线被固定为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口和外设之间的联络信号线。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口余下的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条线可以作为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下的联络线，也可以和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口一起成为方式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线</a:t>
            </a:r>
          </a:p>
        </p:txBody>
      </p:sp>
    </p:spTree>
    <p:extLst>
      <p:ext uri="{BB962C8B-B14F-4D97-AF65-F5344CB8AC3E}">
        <p14:creationId xmlns:p14="http://schemas.microsoft.com/office/powerpoint/2010/main" val="18694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6519" y="1197253"/>
            <a:ext cx="7850417" cy="4538125"/>
          </a:xfrm>
        </p:spPr>
        <p:txBody>
          <a:bodyPr/>
          <a:lstStyle/>
          <a:p>
            <a:pPr marL="457291" indent="-457291" algn="just">
              <a:lnSpc>
                <a:spcPct val="110000"/>
              </a:lnSpc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方式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的主要功能：</a:t>
            </a:r>
          </a:p>
          <a:p>
            <a:pPr marL="457291" indent="-457291" algn="just">
              <a:lnSpc>
                <a:spcPct val="110000"/>
              </a:lnSpc>
              <a:defRPr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方式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只适用于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</a:t>
            </a:r>
          </a:p>
          <a:p>
            <a:pPr marL="457291" indent="-457291" algn="just">
              <a:lnSpc>
                <a:spcPct val="110000"/>
              </a:lnSpc>
              <a:defRPr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一个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位的双向总线端口（用于数据传送），一个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位的控制端口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（用于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口的控制和状态）</a:t>
            </a:r>
          </a:p>
          <a:p>
            <a:pPr marL="457291" indent="-457291" algn="just">
              <a:lnSpc>
                <a:spcPct val="110000"/>
              </a:lnSpc>
              <a:defRPr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输入和输出是锁存的</a:t>
            </a:r>
          </a:p>
          <a:p>
            <a:pPr marL="457291" indent="-457291" algn="just">
              <a:lnSpc>
                <a:spcPct val="110000"/>
              </a:lnSpc>
              <a:buNone/>
              <a:defRPr/>
            </a:pPr>
            <a:r>
              <a:rPr lang="zh-CN" altLang="en-US" sz="2400">
                <a:latin typeface="黑体" pitchFamily="2" charset="-122"/>
                <a:ea typeface="黑体" pitchFamily="2" charset="-122"/>
              </a:rPr>
              <a:t>  当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口工作在方式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时，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C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PC3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－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PC7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五位用作双向工作口以及中断控制，其控制信号含义与方式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中相应控制信号意义相同。注意，由于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口的输入锁存器和输出锁存器是互相独立的，故当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CPU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向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口输出数据时，外部设备也可同时向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A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口输入数据。反之亦然。</a:t>
            </a:r>
          </a:p>
        </p:txBody>
      </p:sp>
    </p:spTree>
    <p:extLst>
      <p:ext uri="{BB962C8B-B14F-4D97-AF65-F5344CB8AC3E}">
        <p14:creationId xmlns:p14="http://schemas.microsoft.com/office/powerpoint/2010/main" val="32938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89195" y="765353"/>
            <a:ext cx="7774199" cy="5332059"/>
          </a:xfrm>
        </p:spPr>
        <p:txBody>
          <a:bodyPr/>
          <a:lstStyle/>
          <a:p>
            <a:pPr marL="457291" indent="-457291">
              <a:buNone/>
            </a:pP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280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下的信号定义：</a:t>
            </a:r>
          </a:p>
          <a:p>
            <a:pPr marL="457291" indent="-457291">
              <a:buNone/>
            </a:pPr>
            <a:endParaRPr lang="en-US" altLang="zh-CN" sz="280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589195" y="1371918"/>
          <a:ext cx="6554717" cy="410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VISIO" r:id="rId3" imgW="2683440" imgH="1489320" progId="Visio.Drawing.11">
                  <p:embed/>
                </p:oleObj>
              </mc:Choice>
              <mc:Fallback>
                <p:oleObj name="VISIO" r:id="rId3" imgW="2683440" imgH="14893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195" y="1371918"/>
                        <a:ext cx="6554717" cy="410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782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0570" y="1125799"/>
            <a:ext cx="8137820" cy="4536537"/>
          </a:xfrm>
        </p:spPr>
        <p:txBody>
          <a:bodyPr/>
          <a:lstStyle/>
          <a:p>
            <a:pPr marL="457291" indent="-457291">
              <a:lnSpc>
                <a:spcPct val="12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INTR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：中断请求信号，高电平有效；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INTE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口内部输出中断允许触发器，可由软件通过对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置位或复位来允许或禁止；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INTE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口内部输入中断允许触发器，可由软件通过对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置位或复位来允许或禁止。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其他信号意义与方式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时相同。 </a:t>
            </a:r>
          </a:p>
          <a:p>
            <a:pPr marL="457291" indent="-457291">
              <a:lnSpc>
                <a:spcPct val="120000"/>
              </a:lnSpc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实际上是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下输入输出的组合。所需的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根联络线和方式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是一样的，只是中断请求只需要一根线。</a:t>
            </a:r>
          </a:p>
        </p:txBody>
      </p:sp>
    </p:spTree>
    <p:extLst>
      <p:ext uri="{BB962C8B-B14F-4D97-AF65-F5344CB8AC3E}">
        <p14:creationId xmlns:p14="http://schemas.microsoft.com/office/powerpoint/2010/main" val="266217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85971" y="1157589"/>
            <a:ext cx="7774199" cy="5008509"/>
          </a:xfrm>
        </p:spPr>
        <p:txBody>
          <a:bodyPr/>
          <a:lstStyle/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的控制字</a:t>
            </a:r>
          </a:p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控制位的作用如右图，</a:t>
            </a:r>
          </a:p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D7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＝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，是方式控制</a:t>
            </a:r>
          </a:p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字的特征位，用输出</a:t>
            </a:r>
          </a:p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指令将方式控制字写</a:t>
            </a:r>
          </a:p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后，被控制寄</a:t>
            </a:r>
          </a:p>
          <a:p>
            <a:pPr marL="609722" indent="-609722">
              <a:lnSpc>
                <a:spcPct val="13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存器中。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5590264" y="0"/>
          <a:ext cx="4649276" cy="655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VISIO" r:id="rId3" imgW="2687040" imgH="4004280" progId="Visio.Drawing.11">
                  <p:embed/>
                </p:oleObj>
              </mc:Choice>
              <mc:Fallback>
                <p:oleObj name="VISIO" r:id="rId3" imgW="2687040" imgH="4004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0264" y="0"/>
                        <a:ext cx="4649276" cy="6554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6"/>
          <p:cNvSpPr txBox="1"/>
          <p:nvPr/>
        </p:nvSpPr>
        <p:spPr>
          <a:xfrm>
            <a:off x="2471154" y="439873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8255A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的编程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5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26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33477" y="1700607"/>
            <a:ext cx="3048706" cy="4649276"/>
          </a:xfrm>
        </p:spPr>
        <p:txBody>
          <a:bodyPr/>
          <a:lstStyle/>
          <a:p>
            <a:pPr marL="457291" indent="-457291">
              <a:buNone/>
            </a:pPr>
            <a:r>
              <a:rPr lang="en-US" altLang="zh-CN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D7=0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，允许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用输出指令单独对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口某一位写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marL="457291" indent="-457291"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91" indent="-457291"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注意：位控字是通过向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的控制寄存器写入的，不是直接对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口写入。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663306" y="765353"/>
          <a:ext cx="4801711" cy="564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VISIO" r:id="rId3" imgW="2075040" imgH="2445480" progId="Visio.Drawing.11">
                  <p:embed/>
                </p:oleObj>
              </mc:Choice>
              <mc:Fallback>
                <p:oleObj name="VISIO" r:id="rId3" imgW="2075040" imgH="24454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306" y="765353"/>
                        <a:ext cx="4801711" cy="5640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522148" y="908261"/>
            <a:ext cx="4053826" cy="46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口的按位操作控制字格式：</a:t>
            </a:r>
          </a:p>
        </p:txBody>
      </p:sp>
    </p:spTree>
    <p:extLst>
      <p:ext uri="{BB962C8B-B14F-4D97-AF65-F5344CB8AC3E}">
        <p14:creationId xmlns:p14="http://schemas.microsoft.com/office/powerpoint/2010/main" val="17093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569" y="908260"/>
            <a:ext cx="8282317" cy="5189151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7.4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假设某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的芯片端口地址为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FF80H~FF83H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端口工作在方式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，输出；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端口工作于方式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，输入，请写出初始化程序段。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：根据方式控制字的格式，控制字应该是：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 00 0× 11×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（在本例中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端口高位没有用，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PC2~PC0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用来配合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端口工作，而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PC3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没有用）。程序段如下：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	DX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0FF83H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86H	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；没有用到的几位都写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	DX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2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477" y="1268707"/>
            <a:ext cx="7774199" cy="411575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7.5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 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的端口地址同例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6.7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，要求对端口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PC2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置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：根据端口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置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置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控制字格式，控制字应该是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0 000 010 1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	DX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0FF83H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MOV	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05H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；没有用到的几位都写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	OUT		DX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</a:p>
        </p:txBody>
      </p:sp>
    </p:spTree>
    <p:extLst>
      <p:ext uri="{BB962C8B-B14F-4D97-AF65-F5344CB8AC3E}">
        <p14:creationId xmlns:p14="http://schemas.microsoft.com/office/powerpoint/2010/main" val="386363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05653" y="1082132"/>
            <a:ext cx="6121229" cy="792346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PC/XT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上的应用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7043" name="Group 4"/>
          <p:cNvGrpSpPr>
            <a:grpSpLocks noChangeAspect="1"/>
          </p:cNvGrpSpPr>
          <p:nvPr/>
        </p:nvGrpSpPr>
        <p:grpSpPr bwMode="auto">
          <a:xfrm>
            <a:off x="2565377" y="1557699"/>
            <a:ext cx="6986617" cy="4752487"/>
            <a:chOff x="703" y="1207"/>
            <a:chExt cx="4400" cy="2993"/>
          </a:xfrm>
        </p:grpSpPr>
        <p:sp>
          <p:nvSpPr>
            <p:cNvPr id="87044" name="AutoShape 5"/>
            <p:cNvSpPr>
              <a:spLocks noChangeAspect="1" noChangeArrowheads="1" noTextEdit="1"/>
            </p:cNvSpPr>
            <p:nvPr/>
          </p:nvSpPr>
          <p:spPr bwMode="auto">
            <a:xfrm>
              <a:off x="703" y="1207"/>
              <a:ext cx="4400" cy="2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45" name="Rectangle 6"/>
            <p:cNvSpPr>
              <a:spLocks noChangeArrowheads="1"/>
            </p:cNvSpPr>
            <p:nvPr/>
          </p:nvSpPr>
          <p:spPr bwMode="auto">
            <a:xfrm>
              <a:off x="2237" y="2034"/>
              <a:ext cx="727" cy="12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46" name="Rectangle 7"/>
            <p:cNvSpPr>
              <a:spLocks noChangeArrowheads="1"/>
            </p:cNvSpPr>
            <p:nvPr/>
          </p:nvSpPr>
          <p:spPr bwMode="auto">
            <a:xfrm>
              <a:off x="2237" y="2034"/>
              <a:ext cx="727" cy="1292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47" name="Rectangle 8"/>
            <p:cNvSpPr>
              <a:spLocks noChangeArrowheads="1"/>
            </p:cNvSpPr>
            <p:nvPr/>
          </p:nvSpPr>
          <p:spPr bwMode="auto">
            <a:xfrm>
              <a:off x="723" y="1227"/>
              <a:ext cx="646" cy="29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48" name="Rectangle 9"/>
            <p:cNvSpPr>
              <a:spLocks noChangeArrowheads="1"/>
            </p:cNvSpPr>
            <p:nvPr/>
          </p:nvSpPr>
          <p:spPr bwMode="auto">
            <a:xfrm>
              <a:off x="723" y="1227"/>
              <a:ext cx="646" cy="2947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49" name="Rectangle 10"/>
            <p:cNvSpPr>
              <a:spLocks noChangeArrowheads="1"/>
            </p:cNvSpPr>
            <p:nvPr/>
          </p:nvSpPr>
          <p:spPr bwMode="auto">
            <a:xfrm>
              <a:off x="895" y="2627"/>
              <a:ext cx="1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80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50" name="Rectangle 11"/>
            <p:cNvSpPr>
              <a:spLocks noChangeArrowheads="1"/>
            </p:cNvSpPr>
            <p:nvPr/>
          </p:nvSpPr>
          <p:spPr bwMode="auto">
            <a:xfrm>
              <a:off x="1002" y="2627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X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51" name="Rectangle 12"/>
            <p:cNvSpPr>
              <a:spLocks noChangeArrowheads="1"/>
            </p:cNvSpPr>
            <p:nvPr/>
          </p:nvSpPr>
          <p:spPr bwMode="auto">
            <a:xfrm>
              <a:off x="1088" y="2627"/>
              <a:ext cx="1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86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52" name="Rectangle 13"/>
            <p:cNvSpPr>
              <a:spLocks noChangeArrowheads="1"/>
            </p:cNvSpPr>
            <p:nvPr/>
          </p:nvSpPr>
          <p:spPr bwMode="auto">
            <a:xfrm>
              <a:off x="2237" y="1227"/>
              <a:ext cx="727" cy="686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53" name="Rectangle 14"/>
            <p:cNvSpPr>
              <a:spLocks noChangeArrowheads="1"/>
            </p:cNvSpPr>
            <p:nvPr/>
          </p:nvSpPr>
          <p:spPr bwMode="auto">
            <a:xfrm>
              <a:off x="2237" y="1227"/>
              <a:ext cx="727" cy="686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54" name="Rectangle 15"/>
            <p:cNvSpPr>
              <a:spLocks noChangeArrowheads="1"/>
            </p:cNvSpPr>
            <p:nvPr/>
          </p:nvSpPr>
          <p:spPr bwMode="auto">
            <a:xfrm>
              <a:off x="2237" y="3468"/>
              <a:ext cx="727" cy="6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55" name="Rectangle 16"/>
            <p:cNvSpPr>
              <a:spLocks noChangeArrowheads="1"/>
            </p:cNvSpPr>
            <p:nvPr/>
          </p:nvSpPr>
          <p:spPr bwMode="auto">
            <a:xfrm>
              <a:off x="2237" y="3468"/>
              <a:ext cx="727" cy="686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56" name="Line 17"/>
            <p:cNvSpPr>
              <a:spLocks noChangeShapeType="1"/>
            </p:cNvSpPr>
            <p:nvPr/>
          </p:nvSpPr>
          <p:spPr bwMode="auto">
            <a:xfrm>
              <a:off x="1389" y="3932"/>
              <a:ext cx="779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7" name="Freeform 18"/>
            <p:cNvSpPr>
              <a:spLocks/>
            </p:cNvSpPr>
            <p:nvPr/>
          </p:nvSpPr>
          <p:spPr bwMode="auto">
            <a:xfrm>
              <a:off x="2159" y="3892"/>
              <a:ext cx="78" cy="79"/>
            </a:xfrm>
            <a:custGeom>
              <a:avLst/>
              <a:gdLst>
                <a:gd name="T0" fmla="*/ 0 w 78"/>
                <a:gd name="T1" fmla="*/ 0 h 79"/>
                <a:gd name="T2" fmla="*/ 78 w 78"/>
                <a:gd name="T3" fmla="*/ 40 h 79"/>
                <a:gd name="T4" fmla="*/ 0 w 78"/>
                <a:gd name="T5" fmla="*/ 79 h 79"/>
                <a:gd name="T6" fmla="*/ 0 w 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79"/>
                <a:gd name="T14" fmla="*/ 78 w 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79">
                  <a:moveTo>
                    <a:pt x="0" y="0"/>
                  </a:moveTo>
                  <a:lnTo>
                    <a:pt x="78" y="40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58" name="Line 19"/>
            <p:cNvSpPr>
              <a:spLocks noChangeShapeType="1"/>
            </p:cNvSpPr>
            <p:nvPr/>
          </p:nvSpPr>
          <p:spPr bwMode="auto">
            <a:xfrm flipH="1">
              <a:off x="1458" y="3811"/>
              <a:ext cx="779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59" name="Freeform 20"/>
            <p:cNvSpPr>
              <a:spLocks/>
            </p:cNvSpPr>
            <p:nvPr/>
          </p:nvSpPr>
          <p:spPr bwMode="auto">
            <a:xfrm>
              <a:off x="1389" y="3771"/>
              <a:ext cx="79" cy="79"/>
            </a:xfrm>
            <a:custGeom>
              <a:avLst/>
              <a:gdLst>
                <a:gd name="T0" fmla="*/ 79 w 79"/>
                <a:gd name="T1" fmla="*/ 0 h 79"/>
                <a:gd name="T2" fmla="*/ 0 w 79"/>
                <a:gd name="T3" fmla="*/ 40 h 79"/>
                <a:gd name="T4" fmla="*/ 79 w 79"/>
                <a:gd name="T5" fmla="*/ 79 h 79"/>
                <a:gd name="T6" fmla="*/ 79 w 79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9"/>
                <a:gd name="T14" fmla="*/ 79 w 79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9">
                  <a:moveTo>
                    <a:pt x="79" y="0"/>
                  </a:moveTo>
                  <a:lnTo>
                    <a:pt x="0" y="40"/>
                  </a:lnTo>
                  <a:lnTo>
                    <a:pt x="79" y="79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0" name="Freeform 21"/>
            <p:cNvSpPr>
              <a:spLocks/>
            </p:cNvSpPr>
            <p:nvPr/>
          </p:nvSpPr>
          <p:spPr bwMode="auto">
            <a:xfrm>
              <a:off x="2096" y="2458"/>
              <a:ext cx="141" cy="142"/>
            </a:xfrm>
            <a:custGeom>
              <a:avLst/>
              <a:gdLst>
                <a:gd name="T0" fmla="*/ 141 w 141"/>
                <a:gd name="T1" fmla="*/ 0 h 142"/>
                <a:gd name="T2" fmla="*/ 0 w 141"/>
                <a:gd name="T3" fmla="*/ 0 h 142"/>
                <a:gd name="T4" fmla="*/ 0 w 141"/>
                <a:gd name="T5" fmla="*/ 142 h 142"/>
                <a:gd name="T6" fmla="*/ 0 60000 65536"/>
                <a:gd name="T7" fmla="*/ 0 60000 65536"/>
                <a:gd name="T8" fmla="*/ 0 60000 65536"/>
                <a:gd name="T9" fmla="*/ 0 w 141"/>
                <a:gd name="T10" fmla="*/ 0 h 142"/>
                <a:gd name="T11" fmla="*/ 141 w 141"/>
                <a:gd name="T12" fmla="*/ 142 h 1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1" h="142">
                  <a:moveTo>
                    <a:pt x="141" y="0"/>
                  </a:moveTo>
                  <a:lnTo>
                    <a:pt x="0" y="0"/>
                  </a:lnTo>
                  <a:lnTo>
                    <a:pt x="0" y="142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1" name="Line 22"/>
            <p:cNvSpPr>
              <a:spLocks noChangeShapeType="1"/>
            </p:cNvSpPr>
            <p:nvPr/>
          </p:nvSpPr>
          <p:spPr bwMode="auto">
            <a:xfrm flipV="1">
              <a:off x="1916" y="2902"/>
              <a:ext cx="321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62" name="Freeform 23"/>
            <p:cNvSpPr>
              <a:spLocks/>
            </p:cNvSpPr>
            <p:nvPr/>
          </p:nvSpPr>
          <p:spPr bwMode="auto">
            <a:xfrm>
              <a:off x="2096" y="2902"/>
              <a:ext cx="129" cy="130"/>
            </a:xfrm>
            <a:custGeom>
              <a:avLst/>
              <a:gdLst>
                <a:gd name="T0" fmla="*/ 129 w 129"/>
                <a:gd name="T1" fmla="*/ 130 h 130"/>
                <a:gd name="T2" fmla="*/ 0 w 129"/>
                <a:gd name="T3" fmla="*/ 130 h 130"/>
                <a:gd name="T4" fmla="*/ 0 w 129"/>
                <a:gd name="T5" fmla="*/ 0 h 130"/>
                <a:gd name="T6" fmla="*/ 0 60000 65536"/>
                <a:gd name="T7" fmla="*/ 0 60000 65536"/>
                <a:gd name="T8" fmla="*/ 0 60000 65536"/>
                <a:gd name="T9" fmla="*/ 0 w 129"/>
                <a:gd name="T10" fmla="*/ 0 h 130"/>
                <a:gd name="T11" fmla="*/ 129 w 129"/>
                <a:gd name="T12" fmla="*/ 130 h 1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" h="130">
                  <a:moveTo>
                    <a:pt x="129" y="130"/>
                  </a:moveTo>
                  <a:lnTo>
                    <a:pt x="0" y="13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3" name="Freeform 24"/>
            <p:cNvSpPr>
              <a:spLocks/>
            </p:cNvSpPr>
            <p:nvPr/>
          </p:nvSpPr>
          <p:spPr bwMode="auto">
            <a:xfrm>
              <a:off x="1833" y="2579"/>
              <a:ext cx="41" cy="41"/>
            </a:xfrm>
            <a:custGeom>
              <a:avLst/>
              <a:gdLst>
                <a:gd name="T0" fmla="*/ 0 w 60"/>
                <a:gd name="T1" fmla="*/ 31 h 61"/>
                <a:gd name="T2" fmla="*/ 30 w 60"/>
                <a:gd name="T3" fmla="*/ 0 h 61"/>
                <a:gd name="T4" fmla="*/ 60 w 60"/>
                <a:gd name="T5" fmla="*/ 31 h 61"/>
                <a:gd name="T6" fmla="*/ 60 w 60"/>
                <a:gd name="T7" fmla="*/ 31 h 61"/>
                <a:gd name="T8" fmla="*/ 30 w 60"/>
                <a:gd name="T9" fmla="*/ 61 h 61"/>
                <a:gd name="T10" fmla="*/ 0 w 60"/>
                <a:gd name="T11" fmla="*/ 31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"/>
                <a:gd name="T19" fmla="*/ 0 h 61"/>
                <a:gd name="T20" fmla="*/ 60 w 60"/>
                <a:gd name="T21" fmla="*/ 61 h 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" h="61">
                  <a:moveTo>
                    <a:pt x="0" y="31"/>
                  </a:move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0" y="14"/>
                    <a:pt x="60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47"/>
                    <a:pt x="47" y="61"/>
                    <a:pt x="30" y="61"/>
                  </a:cubicBezTo>
                  <a:cubicBezTo>
                    <a:pt x="13" y="61"/>
                    <a:pt x="0" y="47"/>
                    <a:pt x="0" y="3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4" name="Freeform 25"/>
            <p:cNvSpPr>
              <a:spLocks/>
            </p:cNvSpPr>
            <p:nvPr/>
          </p:nvSpPr>
          <p:spPr bwMode="auto">
            <a:xfrm>
              <a:off x="1833" y="2579"/>
              <a:ext cx="41" cy="41"/>
            </a:xfrm>
            <a:custGeom>
              <a:avLst/>
              <a:gdLst>
                <a:gd name="T0" fmla="*/ 0 w 41"/>
                <a:gd name="T1" fmla="*/ 21 h 41"/>
                <a:gd name="T2" fmla="*/ 21 w 41"/>
                <a:gd name="T3" fmla="*/ 0 h 41"/>
                <a:gd name="T4" fmla="*/ 41 w 41"/>
                <a:gd name="T5" fmla="*/ 21 h 41"/>
                <a:gd name="T6" fmla="*/ 41 w 41"/>
                <a:gd name="T7" fmla="*/ 21 h 41"/>
                <a:gd name="T8" fmla="*/ 21 w 41"/>
                <a:gd name="T9" fmla="*/ 41 h 41"/>
                <a:gd name="T10" fmla="*/ 0 w 41"/>
                <a:gd name="T11" fmla="*/ 21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"/>
                <a:gd name="T19" fmla="*/ 0 h 41"/>
                <a:gd name="T20" fmla="*/ 41 w 41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" h="41">
                  <a:moveTo>
                    <a:pt x="0" y="21"/>
                  </a:move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31"/>
                    <a:pt x="32" y="41"/>
                    <a:pt x="21" y="41"/>
                  </a:cubicBezTo>
                  <a:cubicBezTo>
                    <a:pt x="9" y="41"/>
                    <a:pt x="0" y="31"/>
                    <a:pt x="0" y="21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5" name="Freeform 26"/>
            <p:cNvSpPr>
              <a:spLocks/>
            </p:cNvSpPr>
            <p:nvPr/>
          </p:nvSpPr>
          <p:spPr bwMode="auto">
            <a:xfrm>
              <a:off x="1874" y="2882"/>
              <a:ext cx="42" cy="42"/>
            </a:xfrm>
            <a:custGeom>
              <a:avLst/>
              <a:gdLst>
                <a:gd name="T0" fmla="*/ 0 w 64"/>
                <a:gd name="T1" fmla="*/ 32 h 63"/>
                <a:gd name="T2" fmla="*/ 32 w 64"/>
                <a:gd name="T3" fmla="*/ 0 h 63"/>
                <a:gd name="T4" fmla="*/ 64 w 64"/>
                <a:gd name="T5" fmla="*/ 32 h 63"/>
                <a:gd name="T6" fmla="*/ 64 w 64"/>
                <a:gd name="T7" fmla="*/ 32 h 63"/>
                <a:gd name="T8" fmla="*/ 32 w 64"/>
                <a:gd name="T9" fmla="*/ 63 h 63"/>
                <a:gd name="T10" fmla="*/ 0 w 64"/>
                <a:gd name="T11" fmla="*/ 3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63"/>
                <a:gd name="T20" fmla="*/ 64 w 64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63">
                  <a:moveTo>
                    <a:pt x="0" y="32"/>
                  </a:move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9"/>
                    <a:pt x="49" y="63"/>
                    <a:pt x="32" y="63"/>
                  </a:cubicBezTo>
                  <a:cubicBezTo>
                    <a:pt x="14" y="63"/>
                    <a:pt x="0" y="49"/>
                    <a:pt x="0" y="32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6" name="Freeform 27"/>
            <p:cNvSpPr>
              <a:spLocks/>
            </p:cNvSpPr>
            <p:nvPr/>
          </p:nvSpPr>
          <p:spPr bwMode="auto">
            <a:xfrm>
              <a:off x="1874" y="2882"/>
              <a:ext cx="42" cy="42"/>
            </a:xfrm>
            <a:custGeom>
              <a:avLst/>
              <a:gdLst>
                <a:gd name="T0" fmla="*/ 0 w 42"/>
                <a:gd name="T1" fmla="*/ 21 h 42"/>
                <a:gd name="T2" fmla="*/ 21 w 42"/>
                <a:gd name="T3" fmla="*/ 0 h 42"/>
                <a:gd name="T4" fmla="*/ 42 w 42"/>
                <a:gd name="T5" fmla="*/ 21 h 42"/>
                <a:gd name="T6" fmla="*/ 42 w 42"/>
                <a:gd name="T7" fmla="*/ 21 h 42"/>
                <a:gd name="T8" fmla="*/ 21 w 42"/>
                <a:gd name="T9" fmla="*/ 42 h 42"/>
                <a:gd name="T10" fmla="*/ 0 w 42"/>
                <a:gd name="T11" fmla="*/ 21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"/>
                <a:gd name="T19" fmla="*/ 0 h 42"/>
                <a:gd name="T20" fmla="*/ 42 w 42"/>
                <a:gd name="T21" fmla="*/ 42 h 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" h="42">
                  <a:moveTo>
                    <a:pt x="0" y="21"/>
                  </a:move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33"/>
                    <a:pt x="32" y="42"/>
                    <a:pt x="21" y="42"/>
                  </a:cubicBezTo>
                  <a:cubicBezTo>
                    <a:pt x="9" y="42"/>
                    <a:pt x="0" y="33"/>
                    <a:pt x="0" y="21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7" name="Rectangle 28"/>
            <p:cNvSpPr>
              <a:spLocks noChangeArrowheads="1"/>
            </p:cNvSpPr>
            <p:nvPr/>
          </p:nvSpPr>
          <p:spPr bwMode="auto">
            <a:xfrm>
              <a:off x="3550" y="2034"/>
              <a:ext cx="302" cy="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8" name="Rectangle 29"/>
            <p:cNvSpPr>
              <a:spLocks noChangeArrowheads="1"/>
            </p:cNvSpPr>
            <p:nvPr/>
          </p:nvSpPr>
          <p:spPr bwMode="auto">
            <a:xfrm>
              <a:off x="3550" y="2034"/>
              <a:ext cx="302" cy="525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69" name="Rectangle 30"/>
            <p:cNvSpPr>
              <a:spLocks noChangeArrowheads="1"/>
            </p:cNvSpPr>
            <p:nvPr/>
          </p:nvSpPr>
          <p:spPr bwMode="auto">
            <a:xfrm>
              <a:off x="3652" y="2222"/>
              <a:ext cx="9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&amp;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70" name="Rectangle 31"/>
            <p:cNvSpPr>
              <a:spLocks noChangeArrowheads="1"/>
            </p:cNvSpPr>
            <p:nvPr/>
          </p:nvSpPr>
          <p:spPr bwMode="auto">
            <a:xfrm>
              <a:off x="3529" y="2741"/>
              <a:ext cx="404" cy="5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1" name="Rectangle 32"/>
            <p:cNvSpPr>
              <a:spLocks noChangeArrowheads="1"/>
            </p:cNvSpPr>
            <p:nvPr/>
          </p:nvSpPr>
          <p:spPr bwMode="auto">
            <a:xfrm>
              <a:off x="3529" y="2741"/>
              <a:ext cx="404" cy="524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2" name="Rectangle 33"/>
            <p:cNvSpPr>
              <a:spLocks noChangeArrowheads="1"/>
            </p:cNvSpPr>
            <p:nvPr/>
          </p:nvSpPr>
          <p:spPr bwMode="auto">
            <a:xfrm>
              <a:off x="4104" y="2034"/>
              <a:ext cx="394" cy="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3" name="Rectangle 34"/>
            <p:cNvSpPr>
              <a:spLocks noChangeArrowheads="1"/>
            </p:cNvSpPr>
            <p:nvPr/>
          </p:nvSpPr>
          <p:spPr bwMode="auto">
            <a:xfrm>
              <a:off x="4104" y="2034"/>
              <a:ext cx="394" cy="525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4" name="Rectangle 35"/>
            <p:cNvSpPr>
              <a:spLocks noChangeArrowheads="1"/>
            </p:cNvSpPr>
            <p:nvPr/>
          </p:nvSpPr>
          <p:spPr bwMode="auto">
            <a:xfrm>
              <a:off x="4186" y="2158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sz="1500">
                  <a:solidFill>
                    <a:srgbClr val="000000"/>
                  </a:solidFill>
                  <a:latin typeface="宋体" panose="02010600030101010101" pitchFamily="2" charset="-122"/>
                </a:rPr>
                <a:t>驱动</a:t>
              </a:r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7075" name="Rectangle 36"/>
            <p:cNvSpPr>
              <a:spLocks noChangeArrowheads="1"/>
            </p:cNvSpPr>
            <p:nvPr/>
          </p:nvSpPr>
          <p:spPr bwMode="auto">
            <a:xfrm>
              <a:off x="4186" y="2307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sz="1500">
                  <a:solidFill>
                    <a:srgbClr val="000000"/>
                  </a:solidFill>
                  <a:latin typeface="宋体" panose="02010600030101010101" pitchFamily="2" charset="-122"/>
                </a:rPr>
                <a:t>滤波</a:t>
              </a:r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7076" name="Freeform 37"/>
            <p:cNvSpPr>
              <a:spLocks/>
            </p:cNvSpPr>
            <p:nvPr/>
          </p:nvSpPr>
          <p:spPr bwMode="auto">
            <a:xfrm>
              <a:off x="4852" y="2034"/>
              <a:ext cx="232" cy="464"/>
            </a:xfrm>
            <a:custGeom>
              <a:avLst/>
              <a:gdLst>
                <a:gd name="T0" fmla="*/ 232 w 232"/>
                <a:gd name="T1" fmla="*/ 464 h 464"/>
                <a:gd name="T2" fmla="*/ 0 w 232"/>
                <a:gd name="T3" fmla="*/ 325 h 464"/>
                <a:gd name="T4" fmla="*/ 0 w 232"/>
                <a:gd name="T5" fmla="*/ 140 h 464"/>
                <a:gd name="T6" fmla="*/ 232 w 232"/>
                <a:gd name="T7" fmla="*/ 0 h 464"/>
                <a:gd name="T8" fmla="*/ 232 w 232"/>
                <a:gd name="T9" fmla="*/ 464 h 4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2"/>
                <a:gd name="T16" fmla="*/ 0 h 464"/>
                <a:gd name="T17" fmla="*/ 232 w 232"/>
                <a:gd name="T18" fmla="*/ 464 h 4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2" h="464">
                  <a:moveTo>
                    <a:pt x="232" y="464"/>
                  </a:moveTo>
                  <a:lnTo>
                    <a:pt x="0" y="325"/>
                  </a:lnTo>
                  <a:lnTo>
                    <a:pt x="0" y="140"/>
                  </a:lnTo>
                  <a:lnTo>
                    <a:pt x="232" y="0"/>
                  </a:lnTo>
                  <a:lnTo>
                    <a:pt x="232" y="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7" name="Freeform 38"/>
            <p:cNvSpPr>
              <a:spLocks/>
            </p:cNvSpPr>
            <p:nvPr/>
          </p:nvSpPr>
          <p:spPr bwMode="auto">
            <a:xfrm>
              <a:off x="4852" y="2034"/>
              <a:ext cx="232" cy="464"/>
            </a:xfrm>
            <a:custGeom>
              <a:avLst/>
              <a:gdLst>
                <a:gd name="T0" fmla="*/ 232 w 232"/>
                <a:gd name="T1" fmla="*/ 464 h 464"/>
                <a:gd name="T2" fmla="*/ 0 w 232"/>
                <a:gd name="T3" fmla="*/ 325 h 464"/>
                <a:gd name="T4" fmla="*/ 0 w 232"/>
                <a:gd name="T5" fmla="*/ 140 h 464"/>
                <a:gd name="T6" fmla="*/ 232 w 232"/>
                <a:gd name="T7" fmla="*/ 0 h 464"/>
                <a:gd name="T8" fmla="*/ 232 w 232"/>
                <a:gd name="T9" fmla="*/ 464 h 4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2"/>
                <a:gd name="T16" fmla="*/ 0 h 464"/>
                <a:gd name="T17" fmla="*/ 232 w 232"/>
                <a:gd name="T18" fmla="*/ 464 h 4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2" h="464">
                  <a:moveTo>
                    <a:pt x="232" y="464"/>
                  </a:moveTo>
                  <a:lnTo>
                    <a:pt x="0" y="325"/>
                  </a:lnTo>
                  <a:lnTo>
                    <a:pt x="0" y="140"/>
                  </a:lnTo>
                  <a:lnTo>
                    <a:pt x="232" y="0"/>
                  </a:lnTo>
                  <a:lnTo>
                    <a:pt x="232" y="464"/>
                  </a:ln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8" name="Rectangle 39"/>
            <p:cNvSpPr>
              <a:spLocks noChangeArrowheads="1"/>
            </p:cNvSpPr>
            <p:nvPr/>
          </p:nvSpPr>
          <p:spPr bwMode="auto">
            <a:xfrm>
              <a:off x="4746" y="2176"/>
              <a:ext cx="100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79" name="Rectangle 40"/>
            <p:cNvSpPr>
              <a:spLocks noChangeArrowheads="1"/>
            </p:cNvSpPr>
            <p:nvPr/>
          </p:nvSpPr>
          <p:spPr bwMode="auto">
            <a:xfrm>
              <a:off x="4746" y="2176"/>
              <a:ext cx="100" cy="181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0" name="Line 41"/>
            <p:cNvSpPr>
              <a:spLocks noChangeShapeType="1"/>
            </p:cNvSpPr>
            <p:nvPr/>
          </p:nvSpPr>
          <p:spPr bwMode="auto">
            <a:xfrm flipH="1">
              <a:off x="4498" y="2277"/>
              <a:ext cx="243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81" name="Line 42"/>
            <p:cNvSpPr>
              <a:spLocks noChangeShapeType="1"/>
            </p:cNvSpPr>
            <p:nvPr/>
          </p:nvSpPr>
          <p:spPr bwMode="auto">
            <a:xfrm flipH="1">
              <a:off x="3852" y="2297"/>
              <a:ext cx="242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82" name="Freeform 43"/>
            <p:cNvSpPr>
              <a:spLocks/>
            </p:cNvSpPr>
            <p:nvPr/>
          </p:nvSpPr>
          <p:spPr bwMode="auto">
            <a:xfrm>
              <a:off x="2964" y="1792"/>
              <a:ext cx="242" cy="404"/>
            </a:xfrm>
            <a:custGeom>
              <a:avLst/>
              <a:gdLst>
                <a:gd name="T0" fmla="*/ 0 w 242"/>
                <a:gd name="T1" fmla="*/ 0 h 404"/>
                <a:gd name="T2" fmla="*/ 242 w 242"/>
                <a:gd name="T3" fmla="*/ 0 h 404"/>
                <a:gd name="T4" fmla="*/ 242 w 242"/>
                <a:gd name="T5" fmla="*/ 404 h 404"/>
                <a:gd name="T6" fmla="*/ 69 w 242"/>
                <a:gd name="T7" fmla="*/ 404 h 4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2"/>
                <a:gd name="T13" fmla="*/ 0 h 404"/>
                <a:gd name="T14" fmla="*/ 242 w 242"/>
                <a:gd name="T15" fmla="*/ 404 h 4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2" h="404">
                  <a:moveTo>
                    <a:pt x="0" y="0"/>
                  </a:moveTo>
                  <a:lnTo>
                    <a:pt x="242" y="0"/>
                  </a:lnTo>
                  <a:lnTo>
                    <a:pt x="242" y="404"/>
                  </a:lnTo>
                  <a:lnTo>
                    <a:pt x="69" y="404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3" name="Freeform 44"/>
            <p:cNvSpPr>
              <a:spLocks/>
            </p:cNvSpPr>
            <p:nvPr/>
          </p:nvSpPr>
          <p:spPr bwMode="auto">
            <a:xfrm>
              <a:off x="2964" y="2156"/>
              <a:ext cx="79" cy="79"/>
            </a:xfrm>
            <a:custGeom>
              <a:avLst/>
              <a:gdLst>
                <a:gd name="T0" fmla="*/ 79 w 79"/>
                <a:gd name="T1" fmla="*/ 0 h 79"/>
                <a:gd name="T2" fmla="*/ 0 w 79"/>
                <a:gd name="T3" fmla="*/ 40 h 79"/>
                <a:gd name="T4" fmla="*/ 79 w 79"/>
                <a:gd name="T5" fmla="*/ 79 h 79"/>
                <a:gd name="T6" fmla="*/ 79 w 79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9"/>
                <a:gd name="T14" fmla="*/ 79 w 79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9">
                  <a:moveTo>
                    <a:pt x="79" y="0"/>
                  </a:moveTo>
                  <a:lnTo>
                    <a:pt x="0" y="40"/>
                  </a:lnTo>
                  <a:lnTo>
                    <a:pt x="79" y="79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4" name="Freeform 45"/>
            <p:cNvSpPr>
              <a:spLocks/>
            </p:cNvSpPr>
            <p:nvPr/>
          </p:nvSpPr>
          <p:spPr bwMode="auto">
            <a:xfrm>
              <a:off x="2984" y="1469"/>
              <a:ext cx="497" cy="727"/>
            </a:xfrm>
            <a:custGeom>
              <a:avLst/>
              <a:gdLst>
                <a:gd name="T0" fmla="*/ 0 w 497"/>
                <a:gd name="T1" fmla="*/ 0 h 727"/>
                <a:gd name="T2" fmla="*/ 303 w 497"/>
                <a:gd name="T3" fmla="*/ 0 h 727"/>
                <a:gd name="T4" fmla="*/ 303 w 497"/>
                <a:gd name="T5" fmla="*/ 727 h 727"/>
                <a:gd name="T6" fmla="*/ 497 w 497"/>
                <a:gd name="T7" fmla="*/ 727 h 7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7"/>
                <a:gd name="T13" fmla="*/ 0 h 727"/>
                <a:gd name="T14" fmla="*/ 497 w 497"/>
                <a:gd name="T15" fmla="*/ 727 h 7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7" h="727">
                  <a:moveTo>
                    <a:pt x="0" y="0"/>
                  </a:moveTo>
                  <a:lnTo>
                    <a:pt x="303" y="0"/>
                  </a:lnTo>
                  <a:lnTo>
                    <a:pt x="303" y="727"/>
                  </a:lnTo>
                  <a:lnTo>
                    <a:pt x="497" y="727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5" name="Freeform 46"/>
            <p:cNvSpPr>
              <a:spLocks/>
            </p:cNvSpPr>
            <p:nvPr/>
          </p:nvSpPr>
          <p:spPr bwMode="auto">
            <a:xfrm>
              <a:off x="3471" y="2156"/>
              <a:ext cx="79" cy="79"/>
            </a:xfrm>
            <a:custGeom>
              <a:avLst/>
              <a:gdLst>
                <a:gd name="T0" fmla="*/ 0 w 79"/>
                <a:gd name="T1" fmla="*/ 79 h 79"/>
                <a:gd name="T2" fmla="*/ 79 w 79"/>
                <a:gd name="T3" fmla="*/ 40 h 79"/>
                <a:gd name="T4" fmla="*/ 0 w 79"/>
                <a:gd name="T5" fmla="*/ 0 h 79"/>
                <a:gd name="T6" fmla="*/ 0 w 79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9"/>
                <a:gd name="T14" fmla="*/ 79 w 79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9">
                  <a:moveTo>
                    <a:pt x="0" y="79"/>
                  </a:moveTo>
                  <a:lnTo>
                    <a:pt x="79" y="4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6" name="Line 47"/>
            <p:cNvSpPr>
              <a:spLocks noChangeShapeType="1"/>
            </p:cNvSpPr>
            <p:nvPr/>
          </p:nvSpPr>
          <p:spPr bwMode="auto">
            <a:xfrm>
              <a:off x="2964" y="2397"/>
              <a:ext cx="517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87" name="Freeform 48"/>
            <p:cNvSpPr>
              <a:spLocks/>
            </p:cNvSpPr>
            <p:nvPr/>
          </p:nvSpPr>
          <p:spPr bwMode="auto">
            <a:xfrm>
              <a:off x="3471" y="2358"/>
              <a:ext cx="79" cy="79"/>
            </a:xfrm>
            <a:custGeom>
              <a:avLst/>
              <a:gdLst>
                <a:gd name="T0" fmla="*/ 0 w 79"/>
                <a:gd name="T1" fmla="*/ 0 h 79"/>
                <a:gd name="T2" fmla="*/ 79 w 79"/>
                <a:gd name="T3" fmla="*/ 39 h 79"/>
                <a:gd name="T4" fmla="*/ 0 w 79"/>
                <a:gd name="T5" fmla="*/ 79 h 79"/>
                <a:gd name="T6" fmla="*/ 0 w 79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9"/>
                <a:gd name="T14" fmla="*/ 79 w 79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9">
                  <a:moveTo>
                    <a:pt x="0" y="0"/>
                  </a:moveTo>
                  <a:lnTo>
                    <a:pt x="79" y="3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8" name="Freeform 49"/>
            <p:cNvSpPr>
              <a:spLocks/>
            </p:cNvSpPr>
            <p:nvPr/>
          </p:nvSpPr>
          <p:spPr bwMode="auto">
            <a:xfrm>
              <a:off x="3730" y="3377"/>
              <a:ext cx="788" cy="231"/>
            </a:xfrm>
            <a:custGeom>
              <a:avLst/>
              <a:gdLst>
                <a:gd name="T0" fmla="*/ 788 w 788"/>
                <a:gd name="T1" fmla="*/ 231 h 231"/>
                <a:gd name="T2" fmla="*/ 0 w 788"/>
                <a:gd name="T3" fmla="*/ 231 h 231"/>
                <a:gd name="T4" fmla="*/ 0 w 788"/>
                <a:gd name="T5" fmla="*/ 0 h 231"/>
                <a:gd name="T6" fmla="*/ 0 60000 65536"/>
                <a:gd name="T7" fmla="*/ 0 60000 65536"/>
                <a:gd name="T8" fmla="*/ 0 60000 65536"/>
                <a:gd name="T9" fmla="*/ 0 w 788"/>
                <a:gd name="T10" fmla="*/ 0 h 231"/>
                <a:gd name="T11" fmla="*/ 788 w 788"/>
                <a:gd name="T12" fmla="*/ 231 h 2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88" h="231">
                  <a:moveTo>
                    <a:pt x="788" y="231"/>
                  </a:moveTo>
                  <a:lnTo>
                    <a:pt x="0" y="231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089" name="Freeform 50"/>
            <p:cNvSpPr>
              <a:spLocks/>
            </p:cNvSpPr>
            <p:nvPr/>
          </p:nvSpPr>
          <p:spPr bwMode="auto">
            <a:xfrm>
              <a:off x="3690" y="3308"/>
              <a:ext cx="79" cy="79"/>
            </a:xfrm>
            <a:custGeom>
              <a:avLst/>
              <a:gdLst>
                <a:gd name="T0" fmla="*/ 79 w 79"/>
                <a:gd name="T1" fmla="*/ 79 h 79"/>
                <a:gd name="T2" fmla="*/ 40 w 79"/>
                <a:gd name="T3" fmla="*/ 0 h 79"/>
                <a:gd name="T4" fmla="*/ 0 w 79"/>
                <a:gd name="T5" fmla="*/ 79 h 79"/>
                <a:gd name="T6" fmla="*/ 79 w 79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9"/>
                <a:gd name="T14" fmla="*/ 79 w 79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9">
                  <a:moveTo>
                    <a:pt x="79" y="79"/>
                  </a:moveTo>
                  <a:lnTo>
                    <a:pt x="40" y="0"/>
                  </a:lnTo>
                  <a:lnTo>
                    <a:pt x="0" y="79"/>
                  </a:lnTo>
                  <a:lnTo>
                    <a:pt x="79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87090" name="Group 51"/>
            <p:cNvGrpSpPr>
              <a:grpSpLocks/>
            </p:cNvGrpSpPr>
            <p:nvPr/>
          </p:nvGrpSpPr>
          <p:grpSpPr bwMode="auto">
            <a:xfrm>
              <a:off x="2278" y="3908"/>
              <a:ext cx="240" cy="129"/>
              <a:chOff x="2278" y="3908"/>
              <a:chExt cx="240" cy="129"/>
            </a:xfrm>
          </p:grpSpPr>
          <p:sp>
            <p:nvSpPr>
              <p:cNvPr id="87187" name="Line 52"/>
              <p:cNvSpPr>
                <a:spLocks noChangeShapeType="1"/>
              </p:cNvSpPr>
              <p:nvPr/>
            </p:nvSpPr>
            <p:spPr bwMode="auto">
              <a:xfrm>
                <a:off x="2279" y="3908"/>
                <a:ext cx="23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188" name="Rectangle 53"/>
              <p:cNvSpPr>
                <a:spLocks noChangeArrowheads="1"/>
              </p:cNvSpPr>
              <p:nvPr/>
            </p:nvSpPr>
            <p:spPr bwMode="auto">
              <a:xfrm>
                <a:off x="2278" y="3921"/>
                <a:ext cx="22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1200">
                    <a:solidFill>
                      <a:srgbClr val="000000"/>
                    </a:solidFill>
                  </a:rPr>
                  <a:t>INTA</a:t>
                </a:r>
                <a:endParaRPr kumimoji="0" lang="en-US" altLang="zh-CN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7091" name="Group 54"/>
            <p:cNvGrpSpPr>
              <a:grpSpLocks/>
            </p:cNvGrpSpPr>
            <p:nvPr/>
          </p:nvGrpSpPr>
          <p:grpSpPr bwMode="auto">
            <a:xfrm>
              <a:off x="1093" y="3910"/>
              <a:ext cx="249" cy="127"/>
              <a:chOff x="1093" y="3910"/>
              <a:chExt cx="249" cy="127"/>
            </a:xfrm>
          </p:grpSpPr>
          <p:sp>
            <p:nvSpPr>
              <p:cNvPr id="87185" name="Line 55"/>
              <p:cNvSpPr>
                <a:spLocks noChangeShapeType="1"/>
              </p:cNvSpPr>
              <p:nvPr/>
            </p:nvSpPr>
            <p:spPr bwMode="auto">
              <a:xfrm>
                <a:off x="1094" y="3910"/>
                <a:ext cx="24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186" name="Rectangle 56"/>
              <p:cNvSpPr>
                <a:spLocks noChangeArrowheads="1"/>
              </p:cNvSpPr>
              <p:nvPr/>
            </p:nvSpPr>
            <p:spPr bwMode="auto">
              <a:xfrm>
                <a:off x="1093" y="3921"/>
                <a:ext cx="22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1200">
                    <a:solidFill>
                      <a:srgbClr val="000000"/>
                    </a:solidFill>
                  </a:rPr>
                  <a:t>INTA</a:t>
                </a:r>
                <a:endParaRPr kumimoji="0" lang="en-US" altLang="zh-CN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7092" name="Group 57"/>
            <p:cNvGrpSpPr>
              <a:grpSpLocks/>
            </p:cNvGrpSpPr>
            <p:nvPr/>
          </p:nvGrpSpPr>
          <p:grpSpPr bwMode="auto">
            <a:xfrm>
              <a:off x="4629" y="3557"/>
              <a:ext cx="350" cy="148"/>
              <a:chOff x="4629" y="3557"/>
              <a:chExt cx="350" cy="148"/>
            </a:xfrm>
          </p:grpSpPr>
          <p:sp>
            <p:nvSpPr>
              <p:cNvPr id="87182" name="Line 58"/>
              <p:cNvSpPr>
                <a:spLocks noChangeShapeType="1"/>
              </p:cNvSpPr>
              <p:nvPr/>
            </p:nvSpPr>
            <p:spPr bwMode="auto">
              <a:xfrm>
                <a:off x="4630" y="3557"/>
                <a:ext cx="34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183" name="Rectangle 59"/>
              <p:cNvSpPr>
                <a:spLocks noChangeArrowheads="1"/>
              </p:cNvSpPr>
              <p:nvPr/>
            </p:nvSpPr>
            <p:spPr bwMode="auto">
              <a:xfrm>
                <a:off x="4930" y="3609"/>
                <a:ext cx="40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1000">
                    <a:solidFill>
                      <a:srgbClr val="000000"/>
                    </a:solidFill>
                  </a:rPr>
                  <a:t>0</a:t>
                </a:r>
                <a:endParaRPr kumimoji="0" lang="en-US" altLang="zh-CN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87184" name="Rectangle 60"/>
              <p:cNvSpPr>
                <a:spLocks noChangeArrowheads="1"/>
              </p:cNvSpPr>
              <p:nvPr/>
            </p:nvSpPr>
            <p:spPr bwMode="auto">
              <a:xfrm>
                <a:off x="4629" y="3568"/>
                <a:ext cx="27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sz="1200">
                    <a:solidFill>
                      <a:srgbClr val="000000"/>
                    </a:solidFill>
                  </a:rPr>
                  <a:t>DACK</a:t>
                </a:r>
                <a:endParaRPr kumimoji="0" lang="en-US" altLang="zh-CN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7093" name="Rectangle 61"/>
            <p:cNvSpPr>
              <a:spLocks noChangeArrowheads="1"/>
            </p:cNvSpPr>
            <p:nvPr/>
          </p:nvSpPr>
          <p:spPr bwMode="auto">
            <a:xfrm>
              <a:off x="1088" y="3717"/>
              <a:ext cx="2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INTR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94" name="Rectangle 62"/>
            <p:cNvSpPr>
              <a:spLocks noChangeArrowheads="1"/>
            </p:cNvSpPr>
            <p:nvPr/>
          </p:nvSpPr>
          <p:spPr bwMode="auto">
            <a:xfrm>
              <a:off x="2786" y="1399"/>
              <a:ext cx="1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PB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95" name="Rectangle 63"/>
            <p:cNvSpPr>
              <a:spLocks noChangeArrowheads="1"/>
            </p:cNvSpPr>
            <p:nvPr/>
          </p:nvSpPr>
          <p:spPr bwMode="auto">
            <a:xfrm>
              <a:off x="2925" y="145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1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96" name="Rectangle 64"/>
            <p:cNvSpPr>
              <a:spLocks noChangeArrowheads="1"/>
            </p:cNvSpPr>
            <p:nvPr/>
          </p:nvSpPr>
          <p:spPr bwMode="auto">
            <a:xfrm>
              <a:off x="2263" y="1762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8255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97" name="Rectangle 65"/>
            <p:cNvSpPr>
              <a:spLocks noChangeArrowheads="1"/>
            </p:cNvSpPr>
            <p:nvPr/>
          </p:nvSpPr>
          <p:spPr bwMode="auto">
            <a:xfrm>
              <a:off x="2487" y="1762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A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98" name="Rectangle 66"/>
            <p:cNvSpPr>
              <a:spLocks noChangeArrowheads="1"/>
            </p:cNvSpPr>
            <p:nvPr/>
          </p:nvSpPr>
          <p:spPr bwMode="auto">
            <a:xfrm>
              <a:off x="2263" y="2382"/>
              <a:ext cx="3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GATE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099" name="Rectangle 67"/>
            <p:cNvSpPr>
              <a:spLocks noChangeArrowheads="1"/>
            </p:cNvSpPr>
            <p:nvPr/>
          </p:nvSpPr>
          <p:spPr bwMode="auto">
            <a:xfrm>
              <a:off x="2562" y="243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0" name="Rectangle 68"/>
            <p:cNvSpPr>
              <a:spLocks noChangeArrowheads="1"/>
            </p:cNvSpPr>
            <p:nvPr/>
          </p:nvSpPr>
          <p:spPr bwMode="auto">
            <a:xfrm>
              <a:off x="2263" y="2830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CLK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1" name="Rectangle 69"/>
            <p:cNvSpPr>
              <a:spLocks noChangeArrowheads="1"/>
            </p:cNvSpPr>
            <p:nvPr/>
          </p:nvSpPr>
          <p:spPr bwMode="auto">
            <a:xfrm>
              <a:off x="2498" y="2884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1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2" name="Rectangle 70"/>
            <p:cNvSpPr>
              <a:spLocks noChangeArrowheads="1"/>
            </p:cNvSpPr>
            <p:nvPr/>
          </p:nvSpPr>
          <p:spPr bwMode="auto">
            <a:xfrm>
              <a:off x="2637" y="2724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8253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3" name="Rectangle 71"/>
            <p:cNvSpPr>
              <a:spLocks noChangeArrowheads="1"/>
            </p:cNvSpPr>
            <p:nvPr/>
          </p:nvSpPr>
          <p:spPr bwMode="auto">
            <a:xfrm>
              <a:off x="2690" y="3033"/>
              <a:ext cx="2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OUT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4" name="Rectangle 72"/>
            <p:cNvSpPr>
              <a:spLocks noChangeArrowheads="1"/>
            </p:cNvSpPr>
            <p:nvPr/>
          </p:nvSpPr>
          <p:spPr bwMode="auto">
            <a:xfrm>
              <a:off x="2925" y="3087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1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5" name="Rectangle 73"/>
            <p:cNvSpPr>
              <a:spLocks noChangeArrowheads="1"/>
            </p:cNvSpPr>
            <p:nvPr/>
          </p:nvSpPr>
          <p:spPr bwMode="auto">
            <a:xfrm>
              <a:off x="3684" y="3119"/>
              <a:ext cx="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C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6" name="Rectangle 74"/>
            <p:cNvSpPr>
              <a:spLocks noChangeArrowheads="1"/>
            </p:cNvSpPr>
            <p:nvPr/>
          </p:nvSpPr>
          <p:spPr bwMode="auto">
            <a:xfrm>
              <a:off x="3833" y="2788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Q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7" name="Rectangle 75"/>
            <p:cNvSpPr>
              <a:spLocks noChangeArrowheads="1"/>
            </p:cNvSpPr>
            <p:nvPr/>
          </p:nvSpPr>
          <p:spPr bwMode="auto">
            <a:xfrm>
              <a:off x="4549" y="2788"/>
              <a:ext cx="3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DREQ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8" name="Rectangle 76"/>
            <p:cNvSpPr>
              <a:spLocks noChangeArrowheads="1"/>
            </p:cNvSpPr>
            <p:nvPr/>
          </p:nvSpPr>
          <p:spPr bwMode="auto">
            <a:xfrm>
              <a:off x="4859" y="2852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09" name="Line 77"/>
            <p:cNvSpPr>
              <a:spLocks noChangeShapeType="1"/>
            </p:cNvSpPr>
            <p:nvPr/>
          </p:nvSpPr>
          <p:spPr bwMode="auto">
            <a:xfrm>
              <a:off x="3933" y="2862"/>
              <a:ext cx="517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10" name="Freeform 78"/>
            <p:cNvSpPr>
              <a:spLocks/>
            </p:cNvSpPr>
            <p:nvPr/>
          </p:nvSpPr>
          <p:spPr bwMode="auto">
            <a:xfrm>
              <a:off x="4440" y="2823"/>
              <a:ext cx="78" cy="78"/>
            </a:xfrm>
            <a:custGeom>
              <a:avLst/>
              <a:gdLst>
                <a:gd name="T0" fmla="*/ 0 w 78"/>
                <a:gd name="T1" fmla="*/ 0 h 78"/>
                <a:gd name="T2" fmla="*/ 78 w 78"/>
                <a:gd name="T3" fmla="*/ 39 h 78"/>
                <a:gd name="T4" fmla="*/ 0 w 78"/>
                <a:gd name="T5" fmla="*/ 78 h 78"/>
                <a:gd name="T6" fmla="*/ 0 w 78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78"/>
                <a:gd name="T14" fmla="*/ 78 w 78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78">
                  <a:moveTo>
                    <a:pt x="0" y="0"/>
                  </a:moveTo>
                  <a:lnTo>
                    <a:pt x="78" y="39"/>
                  </a:lnTo>
                  <a:lnTo>
                    <a:pt x="0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11" name="Line 79"/>
            <p:cNvSpPr>
              <a:spLocks noChangeShapeType="1"/>
            </p:cNvSpPr>
            <p:nvPr/>
          </p:nvSpPr>
          <p:spPr bwMode="auto">
            <a:xfrm>
              <a:off x="2964" y="3104"/>
              <a:ext cx="517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12" name="Freeform 80"/>
            <p:cNvSpPr>
              <a:spLocks/>
            </p:cNvSpPr>
            <p:nvPr/>
          </p:nvSpPr>
          <p:spPr bwMode="auto">
            <a:xfrm>
              <a:off x="3471" y="3065"/>
              <a:ext cx="79" cy="78"/>
            </a:xfrm>
            <a:custGeom>
              <a:avLst/>
              <a:gdLst>
                <a:gd name="T0" fmla="*/ 0 w 79"/>
                <a:gd name="T1" fmla="*/ 0 h 78"/>
                <a:gd name="T2" fmla="*/ 79 w 79"/>
                <a:gd name="T3" fmla="*/ 39 h 78"/>
                <a:gd name="T4" fmla="*/ 0 w 79"/>
                <a:gd name="T5" fmla="*/ 78 h 78"/>
                <a:gd name="T6" fmla="*/ 0 w 79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0" y="0"/>
                  </a:moveTo>
                  <a:lnTo>
                    <a:pt x="79" y="39"/>
                  </a:lnTo>
                  <a:lnTo>
                    <a:pt x="0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13" name="Rectangle 81"/>
            <p:cNvSpPr>
              <a:spLocks noChangeArrowheads="1"/>
            </p:cNvSpPr>
            <p:nvPr/>
          </p:nvSpPr>
          <p:spPr bwMode="auto">
            <a:xfrm>
              <a:off x="3588" y="2777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14" name="Line 82"/>
            <p:cNvSpPr>
              <a:spLocks noChangeShapeType="1"/>
            </p:cNvSpPr>
            <p:nvPr/>
          </p:nvSpPr>
          <p:spPr bwMode="auto">
            <a:xfrm flipH="1">
              <a:off x="3388" y="2841"/>
              <a:ext cx="141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15" name="Rectangle 83"/>
            <p:cNvSpPr>
              <a:spLocks noChangeArrowheads="1"/>
            </p:cNvSpPr>
            <p:nvPr/>
          </p:nvSpPr>
          <p:spPr bwMode="auto">
            <a:xfrm>
              <a:off x="2786" y="1720"/>
              <a:ext cx="1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PB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16" name="Rectangle 84"/>
            <p:cNvSpPr>
              <a:spLocks noChangeArrowheads="1"/>
            </p:cNvSpPr>
            <p:nvPr/>
          </p:nvSpPr>
          <p:spPr bwMode="auto">
            <a:xfrm>
              <a:off x="2925" y="177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17" name="Line 85"/>
            <p:cNvSpPr>
              <a:spLocks noChangeShapeType="1"/>
            </p:cNvSpPr>
            <p:nvPr/>
          </p:nvSpPr>
          <p:spPr bwMode="auto">
            <a:xfrm>
              <a:off x="1874" y="2600"/>
              <a:ext cx="363" cy="1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18" name="Rectangle 86"/>
            <p:cNvSpPr>
              <a:spLocks noChangeArrowheads="1"/>
            </p:cNvSpPr>
            <p:nvPr/>
          </p:nvSpPr>
          <p:spPr bwMode="auto">
            <a:xfrm>
              <a:off x="2263" y="2531"/>
              <a:ext cx="3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GATE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19" name="Rectangle 87"/>
            <p:cNvSpPr>
              <a:spLocks noChangeArrowheads="1"/>
            </p:cNvSpPr>
            <p:nvPr/>
          </p:nvSpPr>
          <p:spPr bwMode="auto">
            <a:xfrm>
              <a:off x="2562" y="258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1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0" name="Freeform 88"/>
            <p:cNvSpPr>
              <a:spLocks/>
            </p:cNvSpPr>
            <p:nvPr/>
          </p:nvSpPr>
          <p:spPr bwMode="auto">
            <a:xfrm>
              <a:off x="2096" y="2761"/>
              <a:ext cx="141" cy="141"/>
            </a:xfrm>
            <a:custGeom>
              <a:avLst/>
              <a:gdLst>
                <a:gd name="T0" fmla="*/ 141 w 141"/>
                <a:gd name="T1" fmla="*/ 0 h 141"/>
                <a:gd name="T2" fmla="*/ 0 w 141"/>
                <a:gd name="T3" fmla="*/ 0 h 141"/>
                <a:gd name="T4" fmla="*/ 0 w 141"/>
                <a:gd name="T5" fmla="*/ 141 h 141"/>
                <a:gd name="T6" fmla="*/ 0 60000 65536"/>
                <a:gd name="T7" fmla="*/ 0 60000 65536"/>
                <a:gd name="T8" fmla="*/ 0 60000 65536"/>
                <a:gd name="T9" fmla="*/ 0 w 141"/>
                <a:gd name="T10" fmla="*/ 0 h 141"/>
                <a:gd name="T11" fmla="*/ 141 w 141"/>
                <a:gd name="T12" fmla="*/ 141 h 1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1" h="141">
                  <a:moveTo>
                    <a:pt x="141" y="0"/>
                  </a:moveTo>
                  <a:lnTo>
                    <a:pt x="0" y="0"/>
                  </a:lnTo>
                  <a:lnTo>
                    <a:pt x="0" y="141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21" name="Rectangle 89"/>
            <p:cNvSpPr>
              <a:spLocks noChangeArrowheads="1"/>
            </p:cNvSpPr>
            <p:nvPr/>
          </p:nvSpPr>
          <p:spPr bwMode="auto">
            <a:xfrm>
              <a:off x="2263" y="2692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CLK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2" name="Rectangle 90"/>
            <p:cNvSpPr>
              <a:spLocks noChangeArrowheads="1"/>
            </p:cNvSpPr>
            <p:nvPr/>
          </p:nvSpPr>
          <p:spPr bwMode="auto">
            <a:xfrm>
              <a:off x="2498" y="274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3" name="Rectangle 91"/>
            <p:cNvSpPr>
              <a:spLocks noChangeArrowheads="1"/>
            </p:cNvSpPr>
            <p:nvPr/>
          </p:nvSpPr>
          <p:spPr bwMode="auto">
            <a:xfrm>
              <a:off x="2263" y="2948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CLK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4" name="Rectangle 92"/>
            <p:cNvSpPr>
              <a:spLocks noChangeArrowheads="1"/>
            </p:cNvSpPr>
            <p:nvPr/>
          </p:nvSpPr>
          <p:spPr bwMode="auto">
            <a:xfrm>
              <a:off x="2498" y="3012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2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5" name="Rectangle 93"/>
            <p:cNvSpPr>
              <a:spLocks noChangeArrowheads="1"/>
            </p:cNvSpPr>
            <p:nvPr/>
          </p:nvSpPr>
          <p:spPr bwMode="auto">
            <a:xfrm>
              <a:off x="2690" y="3151"/>
              <a:ext cx="2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OUT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6" name="Rectangle 94"/>
            <p:cNvSpPr>
              <a:spLocks noChangeArrowheads="1"/>
            </p:cNvSpPr>
            <p:nvPr/>
          </p:nvSpPr>
          <p:spPr bwMode="auto">
            <a:xfrm>
              <a:off x="2925" y="321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7" name="Rectangle 95"/>
            <p:cNvSpPr>
              <a:spLocks noChangeArrowheads="1"/>
            </p:cNvSpPr>
            <p:nvPr/>
          </p:nvSpPr>
          <p:spPr bwMode="auto">
            <a:xfrm>
              <a:off x="2690" y="2328"/>
              <a:ext cx="2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OUT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8" name="Rectangle 96"/>
            <p:cNvSpPr>
              <a:spLocks noChangeArrowheads="1"/>
            </p:cNvSpPr>
            <p:nvPr/>
          </p:nvSpPr>
          <p:spPr bwMode="auto">
            <a:xfrm>
              <a:off x="2925" y="2382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2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29" name="Rectangle 97"/>
            <p:cNvSpPr>
              <a:spLocks noChangeArrowheads="1"/>
            </p:cNvSpPr>
            <p:nvPr/>
          </p:nvSpPr>
          <p:spPr bwMode="auto">
            <a:xfrm>
              <a:off x="2615" y="2136"/>
              <a:ext cx="3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GATE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0" name="Rectangle 98"/>
            <p:cNvSpPr>
              <a:spLocks noChangeArrowheads="1"/>
            </p:cNvSpPr>
            <p:nvPr/>
          </p:nvSpPr>
          <p:spPr bwMode="auto">
            <a:xfrm>
              <a:off x="2915" y="220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2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1" name="Freeform 99"/>
            <p:cNvSpPr>
              <a:spLocks/>
            </p:cNvSpPr>
            <p:nvPr/>
          </p:nvSpPr>
          <p:spPr bwMode="auto">
            <a:xfrm>
              <a:off x="2964" y="3225"/>
              <a:ext cx="242" cy="404"/>
            </a:xfrm>
            <a:custGeom>
              <a:avLst/>
              <a:gdLst>
                <a:gd name="T0" fmla="*/ 0 w 242"/>
                <a:gd name="T1" fmla="*/ 0 h 404"/>
                <a:gd name="T2" fmla="*/ 242 w 242"/>
                <a:gd name="T3" fmla="*/ 0 h 404"/>
                <a:gd name="T4" fmla="*/ 242 w 242"/>
                <a:gd name="T5" fmla="*/ 404 h 404"/>
                <a:gd name="T6" fmla="*/ 69 w 242"/>
                <a:gd name="T7" fmla="*/ 404 h 4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2"/>
                <a:gd name="T13" fmla="*/ 0 h 404"/>
                <a:gd name="T14" fmla="*/ 242 w 242"/>
                <a:gd name="T15" fmla="*/ 404 h 4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2" h="404">
                  <a:moveTo>
                    <a:pt x="0" y="0"/>
                  </a:moveTo>
                  <a:lnTo>
                    <a:pt x="242" y="0"/>
                  </a:lnTo>
                  <a:lnTo>
                    <a:pt x="242" y="404"/>
                  </a:lnTo>
                  <a:lnTo>
                    <a:pt x="69" y="404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32" name="Freeform 100"/>
            <p:cNvSpPr>
              <a:spLocks/>
            </p:cNvSpPr>
            <p:nvPr/>
          </p:nvSpPr>
          <p:spPr bwMode="auto">
            <a:xfrm>
              <a:off x="2964" y="3590"/>
              <a:ext cx="79" cy="78"/>
            </a:xfrm>
            <a:custGeom>
              <a:avLst/>
              <a:gdLst>
                <a:gd name="T0" fmla="*/ 79 w 79"/>
                <a:gd name="T1" fmla="*/ 0 h 78"/>
                <a:gd name="T2" fmla="*/ 0 w 79"/>
                <a:gd name="T3" fmla="*/ 39 h 78"/>
                <a:gd name="T4" fmla="*/ 79 w 79"/>
                <a:gd name="T5" fmla="*/ 78 h 78"/>
                <a:gd name="T6" fmla="*/ 79 w 79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79" y="0"/>
                  </a:moveTo>
                  <a:lnTo>
                    <a:pt x="0" y="39"/>
                  </a:lnTo>
                  <a:lnTo>
                    <a:pt x="79" y="7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33" name="Rectangle 101"/>
            <p:cNvSpPr>
              <a:spLocks noChangeArrowheads="1"/>
            </p:cNvSpPr>
            <p:nvPr/>
          </p:nvSpPr>
          <p:spPr bwMode="auto">
            <a:xfrm>
              <a:off x="2722" y="3557"/>
              <a:ext cx="1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IR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4" name="Rectangle 102"/>
            <p:cNvSpPr>
              <a:spLocks noChangeArrowheads="1"/>
            </p:cNvSpPr>
            <p:nvPr/>
          </p:nvSpPr>
          <p:spPr bwMode="auto">
            <a:xfrm>
              <a:off x="2840" y="361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5" name="Rectangle 103"/>
            <p:cNvSpPr>
              <a:spLocks noChangeArrowheads="1"/>
            </p:cNvSpPr>
            <p:nvPr/>
          </p:nvSpPr>
          <p:spPr bwMode="auto">
            <a:xfrm>
              <a:off x="2263" y="3738"/>
              <a:ext cx="2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INT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6" name="Rectangle 104"/>
            <p:cNvSpPr>
              <a:spLocks noChangeArrowheads="1"/>
            </p:cNvSpPr>
            <p:nvPr/>
          </p:nvSpPr>
          <p:spPr bwMode="auto">
            <a:xfrm>
              <a:off x="2455" y="4016"/>
              <a:ext cx="2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8259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7" name="Rectangle 105"/>
            <p:cNvSpPr>
              <a:spLocks noChangeArrowheads="1"/>
            </p:cNvSpPr>
            <p:nvPr/>
          </p:nvSpPr>
          <p:spPr bwMode="auto">
            <a:xfrm>
              <a:off x="2690" y="4016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A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8" name="Rectangle 106"/>
            <p:cNvSpPr>
              <a:spLocks noChangeArrowheads="1"/>
            </p:cNvSpPr>
            <p:nvPr/>
          </p:nvSpPr>
          <p:spPr bwMode="auto">
            <a:xfrm>
              <a:off x="1707" y="2446"/>
              <a:ext cx="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+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39" name="Rectangle 107"/>
            <p:cNvSpPr>
              <a:spLocks noChangeArrowheads="1"/>
            </p:cNvSpPr>
            <p:nvPr/>
          </p:nvSpPr>
          <p:spPr bwMode="auto">
            <a:xfrm>
              <a:off x="1771" y="244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5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0" name="Rectangle 108"/>
            <p:cNvSpPr>
              <a:spLocks noChangeArrowheads="1"/>
            </p:cNvSpPr>
            <p:nvPr/>
          </p:nvSpPr>
          <p:spPr bwMode="auto">
            <a:xfrm>
              <a:off x="1825" y="2446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V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1" name="Rectangle 109"/>
            <p:cNvSpPr>
              <a:spLocks noChangeArrowheads="1"/>
            </p:cNvSpPr>
            <p:nvPr/>
          </p:nvSpPr>
          <p:spPr bwMode="auto">
            <a:xfrm>
              <a:off x="1697" y="301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1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2" name="Rectangle 110"/>
            <p:cNvSpPr>
              <a:spLocks noChangeArrowheads="1"/>
            </p:cNvSpPr>
            <p:nvPr/>
          </p:nvSpPr>
          <p:spPr bwMode="auto">
            <a:xfrm>
              <a:off x="1750" y="3012"/>
              <a:ext cx="3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.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3" name="Rectangle 111"/>
            <p:cNvSpPr>
              <a:spLocks noChangeArrowheads="1"/>
            </p:cNvSpPr>
            <p:nvPr/>
          </p:nvSpPr>
          <p:spPr bwMode="auto">
            <a:xfrm>
              <a:off x="1782" y="3012"/>
              <a:ext cx="12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19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4" name="Rectangle 112"/>
            <p:cNvSpPr>
              <a:spLocks noChangeArrowheads="1"/>
            </p:cNvSpPr>
            <p:nvPr/>
          </p:nvSpPr>
          <p:spPr bwMode="auto">
            <a:xfrm>
              <a:off x="1900" y="3012"/>
              <a:ext cx="2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MHz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5" name="Rectangle 113"/>
            <p:cNvSpPr>
              <a:spLocks noChangeArrowheads="1"/>
            </p:cNvSpPr>
            <p:nvPr/>
          </p:nvSpPr>
          <p:spPr bwMode="auto">
            <a:xfrm>
              <a:off x="3160" y="2766"/>
              <a:ext cx="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+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6" name="Rectangle 114"/>
            <p:cNvSpPr>
              <a:spLocks noChangeArrowheads="1"/>
            </p:cNvSpPr>
            <p:nvPr/>
          </p:nvSpPr>
          <p:spPr bwMode="auto">
            <a:xfrm>
              <a:off x="3224" y="276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5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7" name="Rectangle 115"/>
            <p:cNvSpPr>
              <a:spLocks noChangeArrowheads="1"/>
            </p:cNvSpPr>
            <p:nvPr/>
          </p:nvSpPr>
          <p:spPr bwMode="auto">
            <a:xfrm>
              <a:off x="3278" y="2766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V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48" name="Freeform 116"/>
            <p:cNvSpPr>
              <a:spLocks/>
            </p:cNvSpPr>
            <p:nvPr/>
          </p:nvSpPr>
          <p:spPr bwMode="auto">
            <a:xfrm>
              <a:off x="3345" y="2821"/>
              <a:ext cx="43" cy="42"/>
            </a:xfrm>
            <a:custGeom>
              <a:avLst/>
              <a:gdLst>
                <a:gd name="T0" fmla="*/ 0 w 64"/>
                <a:gd name="T1" fmla="*/ 31 h 63"/>
                <a:gd name="T2" fmla="*/ 32 w 64"/>
                <a:gd name="T3" fmla="*/ 0 h 63"/>
                <a:gd name="T4" fmla="*/ 64 w 64"/>
                <a:gd name="T5" fmla="*/ 31 h 63"/>
                <a:gd name="T6" fmla="*/ 64 w 64"/>
                <a:gd name="T7" fmla="*/ 31 h 63"/>
                <a:gd name="T8" fmla="*/ 32 w 64"/>
                <a:gd name="T9" fmla="*/ 63 h 63"/>
                <a:gd name="T10" fmla="*/ 0 w 64"/>
                <a:gd name="T11" fmla="*/ 31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63"/>
                <a:gd name="T20" fmla="*/ 64 w 64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63">
                  <a:moveTo>
                    <a:pt x="0" y="31"/>
                  </a:moveTo>
                  <a:cubicBezTo>
                    <a:pt x="0" y="14"/>
                    <a:pt x="14" y="0"/>
                    <a:pt x="32" y="0"/>
                  </a:cubicBezTo>
                  <a:cubicBezTo>
                    <a:pt x="50" y="0"/>
                    <a:pt x="64" y="14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49"/>
                    <a:pt x="50" y="63"/>
                    <a:pt x="32" y="63"/>
                  </a:cubicBezTo>
                  <a:cubicBezTo>
                    <a:pt x="14" y="63"/>
                    <a:pt x="0" y="49"/>
                    <a:pt x="0" y="31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49" name="Freeform 117"/>
            <p:cNvSpPr>
              <a:spLocks/>
            </p:cNvSpPr>
            <p:nvPr/>
          </p:nvSpPr>
          <p:spPr bwMode="auto">
            <a:xfrm>
              <a:off x="3345" y="2821"/>
              <a:ext cx="43" cy="42"/>
            </a:xfrm>
            <a:custGeom>
              <a:avLst/>
              <a:gdLst>
                <a:gd name="T0" fmla="*/ 0 w 43"/>
                <a:gd name="T1" fmla="*/ 20 h 42"/>
                <a:gd name="T2" fmla="*/ 22 w 43"/>
                <a:gd name="T3" fmla="*/ 0 h 42"/>
                <a:gd name="T4" fmla="*/ 43 w 43"/>
                <a:gd name="T5" fmla="*/ 20 h 42"/>
                <a:gd name="T6" fmla="*/ 43 w 43"/>
                <a:gd name="T7" fmla="*/ 20 h 42"/>
                <a:gd name="T8" fmla="*/ 22 w 43"/>
                <a:gd name="T9" fmla="*/ 42 h 42"/>
                <a:gd name="T10" fmla="*/ 0 w 43"/>
                <a:gd name="T11" fmla="*/ 2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"/>
                <a:gd name="T19" fmla="*/ 0 h 42"/>
                <a:gd name="T20" fmla="*/ 43 w 43"/>
                <a:gd name="T21" fmla="*/ 42 h 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" h="42">
                  <a:moveTo>
                    <a:pt x="0" y="20"/>
                  </a:moveTo>
                  <a:cubicBezTo>
                    <a:pt x="0" y="9"/>
                    <a:pt x="10" y="0"/>
                    <a:pt x="22" y="0"/>
                  </a:cubicBezTo>
                  <a:cubicBezTo>
                    <a:pt x="34" y="0"/>
                    <a:pt x="43" y="9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32"/>
                    <a:pt x="34" y="42"/>
                    <a:pt x="22" y="42"/>
                  </a:cubicBezTo>
                  <a:cubicBezTo>
                    <a:pt x="10" y="42"/>
                    <a:pt x="0" y="32"/>
                    <a:pt x="0" y="2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0" name="Freeform 118"/>
            <p:cNvSpPr>
              <a:spLocks/>
            </p:cNvSpPr>
            <p:nvPr/>
          </p:nvSpPr>
          <p:spPr bwMode="auto">
            <a:xfrm>
              <a:off x="3709" y="3265"/>
              <a:ext cx="42" cy="43"/>
            </a:xfrm>
            <a:custGeom>
              <a:avLst/>
              <a:gdLst>
                <a:gd name="T0" fmla="*/ 0 w 63"/>
                <a:gd name="T1" fmla="*/ 32 h 64"/>
                <a:gd name="T2" fmla="*/ 31 w 63"/>
                <a:gd name="T3" fmla="*/ 0 h 64"/>
                <a:gd name="T4" fmla="*/ 63 w 63"/>
                <a:gd name="T5" fmla="*/ 32 h 64"/>
                <a:gd name="T6" fmla="*/ 63 w 63"/>
                <a:gd name="T7" fmla="*/ 32 h 64"/>
                <a:gd name="T8" fmla="*/ 31 w 63"/>
                <a:gd name="T9" fmla="*/ 64 h 64"/>
                <a:gd name="T10" fmla="*/ 0 w 63"/>
                <a:gd name="T11" fmla="*/ 32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64"/>
                <a:gd name="T20" fmla="*/ 63 w 63"/>
                <a:gd name="T21" fmla="*/ 64 h 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64">
                  <a:moveTo>
                    <a:pt x="0" y="32"/>
                  </a:moveTo>
                  <a:cubicBezTo>
                    <a:pt x="0" y="15"/>
                    <a:pt x="14" y="0"/>
                    <a:pt x="31" y="0"/>
                  </a:cubicBezTo>
                  <a:cubicBezTo>
                    <a:pt x="49" y="0"/>
                    <a:pt x="63" y="15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50"/>
                    <a:pt x="49" y="64"/>
                    <a:pt x="31" y="64"/>
                  </a:cubicBezTo>
                  <a:cubicBezTo>
                    <a:pt x="14" y="64"/>
                    <a:pt x="0" y="50"/>
                    <a:pt x="0" y="32"/>
                  </a:cubicBez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1" name="Freeform 119"/>
            <p:cNvSpPr>
              <a:spLocks/>
            </p:cNvSpPr>
            <p:nvPr/>
          </p:nvSpPr>
          <p:spPr bwMode="auto">
            <a:xfrm>
              <a:off x="3709" y="3265"/>
              <a:ext cx="42" cy="43"/>
            </a:xfrm>
            <a:custGeom>
              <a:avLst/>
              <a:gdLst>
                <a:gd name="T0" fmla="*/ 0 w 42"/>
                <a:gd name="T1" fmla="*/ 22 h 43"/>
                <a:gd name="T2" fmla="*/ 21 w 42"/>
                <a:gd name="T3" fmla="*/ 0 h 43"/>
                <a:gd name="T4" fmla="*/ 42 w 42"/>
                <a:gd name="T5" fmla="*/ 22 h 43"/>
                <a:gd name="T6" fmla="*/ 42 w 42"/>
                <a:gd name="T7" fmla="*/ 22 h 43"/>
                <a:gd name="T8" fmla="*/ 21 w 42"/>
                <a:gd name="T9" fmla="*/ 43 h 43"/>
                <a:gd name="T10" fmla="*/ 0 w 42"/>
                <a:gd name="T11" fmla="*/ 22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"/>
                <a:gd name="T19" fmla="*/ 0 h 43"/>
                <a:gd name="T20" fmla="*/ 42 w 42"/>
                <a:gd name="T21" fmla="*/ 43 h 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" h="43">
                  <a:moveTo>
                    <a:pt x="0" y="22"/>
                  </a:move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34"/>
                    <a:pt x="33" y="43"/>
                    <a:pt x="21" y="43"/>
                  </a:cubicBezTo>
                  <a:cubicBezTo>
                    <a:pt x="10" y="43"/>
                    <a:pt x="0" y="34"/>
                    <a:pt x="0" y="22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2" name="Freeform 120"/>
            <p:cNvSpPr>
              <a:spLocks/>
            </p:cNvSpPr>
            <p:nvPr/>
          </p:nvSpPr>
          <p:spPr bwMode="auto">
            <a:xfrm>
              <a:off x="1595" y="1549"/>
              <a:ext cx="642" cy="2080"/>
            </a:xfrm>
            <a:custGeom>
              <a:avLst/>
              <a:gdLst>
                <a:gd name="T0" fmla="*/ 73 w 642"/>
                <a:gd name="T1" fmla="*/ 0 h 2080"/>
                <a:gd name="T2" fmla="*/ 73 w 642"/>
                <a:gd name="T3" fmla="*/ 1983 h 2080"/>
                <a:gd name="T4" fmla="*/ 582 w 642"/>
                <a:gd name="T5" fmla="*/ 1983 h 2080"/>
                <a:gd name="T6" fmla="*/ 582 w 642"/>
                <a:gd name="T7" fmla="*/ 1959 h 2080"/>
                <a:gd name="T8" fmla="*/ 642 w 642"/>
                <a:gd name="T9" fmla="*/ 2019 h 2080"/>
                <a:gd name="T10" fmla="*/ 582 w 642"/>
                <a:gd name="T11" fmla="*/ 2080 h 2080"/>
                <a:gd name="T12" fmla="*/ 582 w 642"/>
                <a:gd name="T13" fmla="*/ 2055 h 2080"/>
                <a:gd name="T14" fmla="*/ 0 w 642"/>
                <a:gd name="T15" fmla="*/ 2055 h 2080"/>
                <a:gd name="T16" fmla="*/ 0 w 642"/>
                <a:gd name="T17" fmla="*/ 0 h 2080"/>
                <a:gd name="T18" fmla="*/ 73 w 642"/>
                <a:gd name="T19" fmla="*/ 0 h 20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2"/>
                <a:gd name="T31" fmla="*/ 0 h 2080"/>
                <a:gd name="T32" fmla="*/ 642 w 642"/>
                <a:gd name="T33" fmla="*/ 2080 h 20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2" h="2080">
                  <a:moveTo>
                    <a:pt x="73" y="0"/>
                  </a:moveTo>
                  <a:lnTo>
                    <a:pt x="73" y="1983"/>
                  </a:lnTo>
                  <a:lnTo>
                    <a:pt x="582" y="1983"/>
                  </a:lnTo>
                  <a:lnTo>
                    <a:pt x="582" y="1959"/>
                  </a:lnTo>
                  <a:lnTo>
                    <a:pt x="642" y="2019"/>
                  </a:lnTo>
                  <a:lnTo>
                    <a:pt x="582" y="2080"/>
                  </a:lnTo>
                  <a:lnTo>
                    <a:pt x="582" y="2055"/>
                  </a:lnTo>
                  <a:lnTo>
                    <a:pt x="0" y="2055"/>
                  </a:lnTo>
                  <a:lnTo>
                    <a:pt x="0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3" name="Freeform 121"/>
            <p:cNvSpPr>
              <a:spLocks/>
            </p:cNvSpPr>
            <p:nvPr/>
          </p:nvSpPr>
          <p:spPr bwMode="auto">
            <a:xfrm>
              <a:off x="1595" y="1549"/>
              <a:ext cx="642" cy="2080"/>
            </a:xfrm>
            <a:custGeom>
              <a:avLst/>
              <a:gdLst>
                <a:gd name="T0" fmla="*/ 73 w 642"/>
                <a:gd name="T1" fmla="*/ 0 h 2080"/>
                <a:gd name="T2" fmla="*/ 73 w 642"/>
                <a:gd name="T3" fmla="*/ 1983 h 2080"/>
                <a:gd name="T4" fmla="*/ 582 w 642"/>
                <a:gd name="T5" fmla="*/ 1983 h 2080"/>
                <a:gd name="T6" fmla="*/ 582 w 642"/>
                <a:gd name="T7" fmla="*/ 1959 h 2080"/>
                <a:gd name="T8" fmla="*/ 642 w 642"/>
                <a:gd name="T9" fmla="*/ 2019 h 2080"/>
                <a:gd name="T10" fmla="*/ 582 w 642"/>
                <a:gd name="T11" fmla="*/ 2080 h 2080"/>
                <a:gd name="T12" fmla="*/ 582 w 642"/>
                <a:gd name="T13" fmla="*/ 2055 h 2080"/>
                <a:gd name="T14" fmla="*/ 0 w 642"/>
                <a:gd name="T15" fmla="*/ 2055 h 2080"/>
                <a:gd name="T16" fmla="*/ 0 w 642"/>
                <a:gd name="T17" fmla="*/ 0 h 20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2"/>
                <a:gd name="T28" fmla="*/ 0 h 2080"/>
                <a:gd name="T29" fmla="*/ 642 w 642"/>
                <a:gd name="T30" fmla="*/ 2080 h 20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2" h="2080">
                  <a:moveTo>
                    <a:pt x="73" y="0"/>
                  </a:moveTo>
                  <a:lnTo>
                    <a:pt x="73" y="1983"/>
                  </a:lnTo>
                  <a:lnTo>
                    <a:pt x="582" y="1983"/>
                  </a:lnTo>
                  <a:lnTo>
                    <a:pt x="582" y="1959"/>
                  </a:lnTo>
                  <a:lnTo>
                    <a:pt x="642" y="2019"/>
                  </a:lnTo>
                  <a:lnTo>
                    <a:pt x="582" y="2080"/>
                  </a:lnTo>
                  <a:lnTo>
                    <a:pt x="582" y="2055"/>
                  </a:lnTo>
                  <a:lnTo>
                    <a:pt x="0" y="2055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4" name="Oval 122"/>
            <p:cNvSpPr>
              <a:spLocks noChangeArrowheads="1"/>
            </p:cNvSpPr>
            <p:nvPr/>
          </p:nvSpPr>
          <p:spPr bwMode="auto">
            <a:xfrm>
              <a:off x="2088" y="2894"/>
              <a:ext cx="18" cy="1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5" name="Oval 123"/>
            <p:cNvSpPr>
              <a:spLocks noChangeArrowheads="1"/>
            </p:cNvSpPr>
            <p:nvPr/>
          </p:nvSpPr>
          <p:spPr bwMode="auto">
            <a:xfrm>
              <a:off x="2088" y="2894"/>
              <a:ext cx="18" cy="18"/>
            </a:xfrm>
            <a:prstGeom prst="ellips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6" name="Oval 124"/>
            <p:cNvSpPr>
              <a:spLocks noChangeArrowheads="1"/>
            </p:cNvSpPr>
            <p:nvPr/>
          </p:nvSpPr>
          <p:spPr bwMode="auto">
            <a:xfrm>
              <a:off x="2087" y="2590"/>
              <a:ext cx="18" cy="18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7" name="Freeform 125"/>
            <p:cNvSpPr>
              <a:spLocks/>
            </p:cNvSpPr>
            <p:nvPr/>
          </p:nvSpPr>
          <p:spPr bwMode="auto">
            <a:xfrm>
              <a:off x="2087" y="2590"/>
              <a:ext cx="18" cy="18"/>
            </a:xfrm>
            <a:custGeom>
              <a:avLst/>
              <a:gdLst>
                <a:gd name="T0" fmla="*/ 18 w 18"/>
                <a:gd name="T1" fmla="*/ 10 h 18"/>
                <a:gd name="T2" fmla="*/ 9 w 18"/>
                <a:gd name="T3" fmla="*/ 0 h 18"/>
                <a:gd name="T4" fmla="*/ 0 w 18"/>
                <a:gd name="T5" fmla="*/ 10 h 18"/>
                <a:gd name="T6" fmla="*/ 9 w 18"/>
                <a:gd name="T7" fmla="*/ 18 h 18"/>
                <a:gd name="T8" fmla="*/ 18 w 18"/>
                <a:gd name="T9" fmla="*/ 1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8"/>
                <a:gd name="T17" fmla="*/ 18 w 18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8">
                  <a:moveTo>
                    <a:pt x="18" y="10"/>
                  </a:move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8" y="14"/>
                    <a:pt x="18" y="10"/>
                  </a:cubicBezTo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8" name="Freeform 126"/>
            <p:cNvSpPr>
              <a:spLocks/>
            </p:cNvSpPr>
            <p:nvPr/>
          </p:nvSpPr>
          <p:spPr bwMode="auto">
            <a:xfrm>
              <a:off x="1389" y="1501"/>
              <a:ext cx="848" cy="97"/>
            </a:xfrm>
            <a:custGeom>
              <a:avLst/>
              <a:gdLst>
                <a:gd name="T0" fmla="*/ 49 w 848"/>
                <a:gd name="T1" fmla="*/ 20 h 97"/>
                <a:gd name="T2" fmla="*/ 49 w 848"/>
                <a:gd name="T3" fmla="*/ 0 h 97"/>
                <a:gd name="T4" fmla="*/ 0 w 848"/>
                <a:gd name="T5" fmla="*/ 48 h 97"/>
                <a:gd name="T6" fmla="*/ 49 w 848"/>
                <a:gd name="T7" fmla="*/ 97 h 97"/>
                <a:gd name="T8" fmla="*/ 49 w 848"/>
                <a:gd name="T9" fmla="*/ 78 h 97"/>
                <a:gd name="T10" fmla="*/ 800 w 848"/>
                <a:gd name="T11" fmla="*/ 78 h 97"/>
                <a:gd name="T12" fmla="*/ 800 w 848"/>
                <a:gd name="T13" fmla="*/ 97 h 97"/>
                <a:gd name="T14" fmla="*/ 848 w 848"/>
                <a:gd name="T15" fmla="*/ 48 h 97"/>
                <a:gd name="T16" fmla="*/ 800 w 848"/>
                <a:gd name="T17" fmla="*/ 0 h 97"/>
                <a:gd name="T18" fmla="*/ 800 w 848"/>
                <a:gd name="T19" fmla="*/ 20 h 97"/>
                <a:gd name="T20" fmla="*/ 49 w 848"/>
                <a:gd name="T21" fmla="*/ 2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48"/>
                <a:gd name="T34" fmla="*/ 0 h 97"/>
                <a:gd name="T35" fmla="*/ 848 w 848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48" h="97">
                  <a:moveTo>
                    <a:pt x="49" y="20"/>
                  </a:moveTo>
                  <a:lnTo>
                    <a:pt x="49" y="0"/>
                  </a:lnTo>
                  <a:lnTo>
                    <a:pt x="0" y="48"/>
                  </a:lnTo>
                  <a:lnTo>
                    <a:pt x="49" y="97"/>
                  </a:lnTo>
                  <a:lnTo>
                    <a:pt x="49" y="78"/>
                  </a:lnTo>
                  <a:lnTo>
                    <a:pt x="800" y="78"/>
                  </a:lnTo>
                  <a:lnTo>
                    <a:pt x="800" y="97"/>
                  </a:lnTo>
                  <a:lnTo>
                    <a:pt x="848" y="48"/>
                  </a:lnTo>
                  <a:lnTo>
                    <a:pt x="800" y="0"/>
                  </a:lnTo>
                  <a:lnTo>
                    <a:pt x="800" y="20"/>
                  </a:lnTo>
                  <a:lnTo>
                    <a:pt x="49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59" name="Freeform 127"/>
            <p:cNvSpPr>
              <a:spLocks/>
            </p:cNvSpPr>
            <p:nvPr/>
          </p:nvSpPr>
          <p:spPr bwMode="auto">
            <a:xfrm>
              <a:off x="1389" y="1501"/>
              <a:ext cx="848" cy="97"/>
            </a:xfrm>
            <a:custGeom>
              <a:avLst/>
              <a:gdLst>
                <a:gd name="T0" fmla="*/ 49 w 848"/>
                <a:gd name="T1" fmla="*/ 20 h 97"/>
                <a:gd name="T2" fmla="*/ 49 w 848"/>
                <a:gd name="T3" fmla="*/ 0 h 97"/>
                <a:gd name="T4" fmla="*/ 0 w 848"/>
                <a:gd name="T5" fmla="*/ 48 h 97"/>
                <a:gd name="T6" fmla="*/ 49 w 848"/>
                <a:gd name="T7" fmla="*/ 97 h 97"/>
                <a:gd name="T8" fmla="*/ 49 w 848"/>
                <a:gd name="T9" fmla="*/ 78 h 97"/>
                <a:gd name="T10" fmla="*/ 800 w 848"/>
                <a:gd name="T11" fmla="*/ 78 h 97"/>
                <a:gd name="T12" fmla="*/ 800 w 848"/>
                <a:gd name="T13" fmla="*/ 97 h 97"/>
                <a:gd name="T14" fmla="*/ 848 w 848"/>
                <a:gd name="T15" fmla="*/ 48 h 97"/>
                <a:gd name="T16" fmla="*/ 800 w 848"/>
                <a:gd name="T17" fmla="*/ 0 h 97"/>
                <a:gd name="T18" fmla="*/ 800 w 848"/>
                <a:gd name="T19" fmla="*/ 20 h 97"/>
                <a:gd name="T20" fmla="*/ 49 w 848"/>
                <a:gd name="T21" fmla="*/ 2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48"/>
                <a:gd name="T34" fmla="*/ 0 h 97"/>
                <a:gd name="T35" fmla="*/ 848 w 848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48" h="97">
                  <a:moveTo>
                    <a:pt x="49" y="20"/>
                  </a:moveTo>
                  <a:lnTo>
                    <a:pt x="49" y="0"/>
                  </a:lnTo>
                  <a:lnTo>
                    <a:pt x="0" y="48"/>
                  </a:lnTo>
                  <a:lnTo>
                    <a:pt x="49" y="97"/>
                  </a:lnTo>
                  <a:lnTo>
                    <a:pt x="49" y="78"/>
                  </a:lnTo>
                  <a:lnTo>
                    <a:pt x="800" y="78"/>
                  </a:lnTo>
                  <a:lnTo>
                    <a:pt x="800" y="97"/>
                  </a:lnTo>
                  <a:lnTo>
                    <a:pt x="848" y="48"/>
                  </a:lnTo>
                  <a:lnTo>
                    <a:pt x="800" y="0"/>
                  </a:lnTo>
                  <a:lnTo>
                    <a:pt x="800" y="20"/>
                  </a:lnTo>
                  <a:lnTo>
                    <a:pt x="49" y="20"/>
                  </a:ln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60" name="Freeform 128"/>
            <p:cNvSpPr>
              <a:spLocks/>
            </p:cNvSpPr>
            <p:nvPr/>
          </p:nvSpPr>
          <p:spPr bwMode="auto">
            <a:xfrm>
              <a:off x="1672" y="2147"/>
              <a:ext cx="565" cy="97"/>
            </a:xfrm>
            <a:custGeom>
              <a:avLst/>
              <a:gdLst>
                <a:gd name="T0" fmla="*/ 48 w 565"/>
                <a:gd name="T1" fmla="*/ 19 h 97"/>
                <a:gd name="T2" fmla="*/ 48 w 565"/>
                <a:gd name="T3" fmla="*/ 0 h 97"/>
                <a:gd name="T4" fmla="*/ 0 w 565"/>
                <a:gd name="T5" fmla="*/ 49 h 97"/>
                <a:gd name="T6" fmla="*/ 48 w 565"/>
                <a:gd name="T7" fmla="*/ 97 h 97"/>
                <a:gd name="T8" fmla="*/ 48 w 565"/>
                <a:gd name="T9" fmla="*/ 77 h 97"/>
                <a:gd name="T10" fmla="*/ 517 w 565"/>
                <a:gd name="T11" fmla="*/ 77 h 97"/>
                <a:gd name="T12" fmla="*/ 517 w 565"/>
                <a:gd name="T13" fmla="*/ 97 h 97"/>
                <a:gd name="T14" fmla="*/ 565 w 565"/>
                <a:gd name="T15" fmla="*/ 49 h 97"/>
                <a:gd name="T16" fmla="*/ 517 w 565"/>
                <a:gd name="T17" fmla="*/ 0 h 97"/>
                <a:gd name="T18" fmla="*/ 517 w 565"/>
                <a:gd name="T19" fmla="*/ 19 h 97"/>
                <a:gd name="T20" fmla="*/ 48 w 565"/>
                <a:gd name="T21" fmla="*/ 19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5"/>
                <a:gd name="T34" fmla="*/ 0 h 97"/>
                <a:gd name="T35" fmla="*/ 565 w 565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5" h="97">
                  <a:moveTo>
                    <a:pt x="48" y="19"/>
                  </a:moveTo>
                  <a:lnTo>
                    <a:pt x="48" y="0"/>
                  </a:lnTo>
                  <a:lnTo>
                    <a:pt x="0" y="49"/>
                  </a:lnTo>
                  <a:lnTo>
                    <a:pt x="48" y="97"/>
                  </a:lnTo>
                  <a:lnTo>
                    <a:pt x="48" y="77"/>
                  </a:lnTo>
                  <a:lnTo>
                    <a:pt x="517" y="77"/>
                  </a:lnTo>
                  <a:lnTo>
                    <a:pt x="517" y="97"/>
                  </a:lnTo>
                  <a:lnTo>
                    <a:pt x="565" y="49"/>
                  </a:lnTo>
                  <a:lnTo>
                    <a:pt x="517" y="0"/>
                  </a:lnTo>
                  <a:lnTo>
                    <a:pt x="517" y="19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61" name="Freeform 129"/>
            <p:cNvSpPr>
              <a:spLocks/>
            </p:cNvSpPr>
            <p:nvPr/>
          </p:nvSpPr>
          <p:spPr bwMode="auto">
            <a:xfrm>
              <a:off x="1672" y="2147"/>
              <a:ext cx="565" cy="97"/>
            </a:xfrm>
            <a:custGeom>
              <a:avLst/>
              <a:gdLst>
                <a:gd name="T0" fmla="*/ 48 w 565"/>
                <a:gd name="T1" fmla="*/ 19 h 97"/>
                <a:gd name="T2" fmla="*/ 48 w 565"/>
                <a:gd name="T3" fmla="*/ 0 h 97"/>
                <a:gd name="T4" fmla="*/ 0 w 565"/>
                <a:gd name="T5" fmla="*/ 49 h 97"/>
                <a:gd name="T6" fmla="*/ 48 w 565"/>
                <a:gd name="T7" fmla="*/ 97 h 97"/>
                <a:gd name="T8" fmla="*/ 48 w 565"/>
                <a:gd name="T9" fmla="*/ 77 h 97"/>
                <a:gd name="T10" fmla="*/ 517 w 565"/>
                <a:gd name="T11" fmla="*/ 77 h 97"/>
                <a:gd name="T12" fmla="*/ 517 w 565"/>
                <a:gd name="T13" fmla="*/ 97 h 97"/>
                <a:gd name="T14" fmla="*/ 565 w 565"/>
                <a:gd name="T15" fmla="*/ 49 h 97"/>
                <a:gd name="T16" fmla="*/ 517 w 565"/>
                <a:gd name="T17" fmla="*/ 0 h 97"/>
                <a:gd name="T18" fmla="*/ 517 w 565"/>
                <a:gd name="T19" fmla="*/ 19 h 97"/>
                <a:gd name="T20" fmla="*/ 48 w 565"/>
                <a:gd name="T21" fmla="*/ 19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5"/>
                <a:gd name="T34" fmla="*/ 0 h 97"/>
                <a:gd name="T35" fmla="*/ 565 w 565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5" h="97">
                  <a:moveTo>
                    <a:pt x="48" y="19"/>
                  </a:moveTo>
                  <a:lnTo>
                    <a:pt x="48" y="0"/>
                  </a:lnTo>
                  <a:lnTo>
                    <a:pt x="0" y="49"/>
                  </a:lnTo>
                  <a:lnTo>
                    <a:pt x="48" y="97"/>
                  </a:lnTo>
                  <a:lnTo>
                    <a:pt x="48" y="77"/>
                  </a:lnTo>
                  <a:lnTo>
                    <a:pt x="517" y="77"/>
                  </a:lnTo>
                  <a:lnTo>
                    <a:pt x="517" y="97"/>
                  </a:lnTo>
                  <a:lnTo>
                    <a:pt x="565" y="49"/>
                  </a:lnTo>
                  <a:lnTo>
                    <a:pt x="517" y="0"/>
                  </a:lnTo>
                  <a:lnTo>
                    <a:pt x="517" y="19"/>
                  </a:lnTo>
                  <a:lnTo>
                    <a:pt x="48" y="19"/>
                  </a:lnTo>
                  <a:close/>
                </a:path>
              </a:pathLst>
            </a:cu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162" name="Rectangle 130"/>
            <p:cNvSpPr>
              <a:spLocks noChangeArrowheads="1"/>
            </p:cNvSpPr>
            <p:nvPr/>
          </p:nvSpPr>
          <p:spPr bwMode="auto">
            <a:xfrm>
              <a:off x="2263" y="1474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3" name="Rectangle 131"/>
            <p:cNvSpPr>
              <a:spLocks noChangeArrowheads="1"/>
            </p:cNvSpPr>
            <p:nvPr/>
          </p:nvSpPr>
          <p:spPr bwMode="auto">
            <a:xfrm>
              <a:off x="2348" y="15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7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4" name="Rectangle 132"/>
            <p:cNvSpPr>
              <a:spLocks noChangeArrowheads="1"/>
            </p:cNvSpPr>
            <p:nvPr/>
          </p:nvSpPr>
          <p:spPr bwMode="auto">
            <a:xfrm>
              <a:off x="2380" y="1474"/>
              <a:ext cx="6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~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5" name="Rectangle 133"/>
            <p:cNvSpPr>
              <a:spLocks noChangeArrowheads="1"/>
            </p:cNvSpPr>
            <p:nvPr/>
          </p:nvSpPr>
          <p:spPr bwMode="auto">
            <a:xfrm>
              <a:off x="2444" y="1474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6" name="Rectangle 134"/>
            <p:cNvSpPr>
              <a:spLocks noChangeArrowheads="1"/>
            </p:cNvSpPr>
            <p:nvPr/>
          </p:nvSpPr>
          <p:spPr bwMode="auto">
            <a:xfrm>
              <a:off x="2530" y="15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7" name="Rectangle 135"/>
            <p:cNvSpPr>
              <a:spLocks noChangeArrowheads="1"/>
            </p:cNvSpPr>
            <p:nvPr/>
          </p:nvSpPr>
          <p:spPr bwMode="auto">
            <a:xfrm>
              <a:off x="2295" y="3503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8" name="Rectangle 136"/>
            <p:cNvSpPr>
              <a:spLocks noChangeArrowheads="1"/>
            </p:cNvSpPr>
            <p:nvPr/>
          </p:nvSpPr>
          <p:spPr bwMode="auto">
            <a:xfrm>
              <a:off x="2380" y="3557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7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69" name="Rectangle 137"/>
            <p:cNvSpPr>
              <a:spLocks noChangeArrowheads="1"/>
            </p:cNvSpPr>
            <p:nvPr/>
          </p:nvSpPr>
          <p:spPr bwMode="auto">
            <a:xfrm>
              <a:off x="2412" y="3503"/>
              <a:ext cx="6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~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0" name="Rectangle 138"/>
            <p:cNvSpPr>
              <a:spLocks noChangeArrowheads="1"/>
            </p:cNvSpPr>
            <p:nvPr/>
          </p:nvSpPr>
          <p:spPr bwMode="auto">
            <a:xfrm>
              <a:off x="2477" y="3503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1" name="Rectangle 139"/>
            <p:cNvSpPr>
              <a:spLocks noChangeArrowheads="1"/>
            </p:cNvSpPr>
            <p:nvPr/>
          </p:nvSpPr>
          <p:spPr bwMode="auto">
            <a:xfrm>
              <a:off x="2562" y="3557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2" name="Rectangle 140"/>
            <p:cNvSpPr>
              <a:spLocks noChangeArrowheads="1"/>
            </p:cNvSpPr>
            <p:nvPr/>
          </p:nvSpPr>
          <p:spPr bwMode="auto">
            <a:xfrm>
              <a:off x="1045" y="1474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3" name="Rectangle 141"/>
            <p:cNvSpPr>
              <a:spLocks noChangeArrowheads="1"/>
            </p:cNvSpPr>
            <p:nvPr/>
          </p:nvSpPr>
          <p:spPr bwMode="auto">
            <a:xfrm>
              <a:off x="1120" y="15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7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4" name="Rectangle 142"/>
            <p:cNvSpPr>
              <a:spLocks noChangeArrowheads="1"/>
            </p:cNvSpPr>
            <p:nvPr/>
          </p:nvSpPr>
          <p:spPr bwMode="auto">
            <a:xfrm>
              <a:off x="1162" y="1474"/>
              <a:ext cx="6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~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5" name="Rectangle 143"/>
            <p:cNvSpPr>
              <a:spLocks noChangeArrowheads="1"/>
            </p:cNvSpPr>
            <p:nvPr/>
          </p:nvSpPr>
          <p:spPr bwMode="auto">
            <a:xfrm>
              <a:off x="1227" y="1474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6" name="Rectangle 144"/>
            <p:cNvSpPr>
              <a:spLocks noChangeArrowheads="1"/>
            </p:cNvSpPr>
            <p:nvPr/>
          </p:nvSpPr>
          <p:spPr bwMode="auto">
            <a:xfrm>
              <a:off x="1301" y="15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7" name="Rectangle 145"/>
            <p:cNvSpPr>
              <a:spLocks noChangeArrowheads="1"/>
            </p:cNvSpPr>
            <p:nvPr/>
          </p:nvSpPr>
          <p:spPr bwMode="auto">
            <a:xfrm>
              <a:off x="2263" y="2125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8" name="Rectangle 146"/>
            <p:cNvSpPr>
              <a:spLocks noChangeArrowheads="1"/>
            </p:cNvSpPr>
            <p:nvPr/>
          </p:nvSpPr>
          <p:spPr bwMode="auto">
            <a:xfrm>
              <a:off x="2348" y="219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7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79" name="Rectangle 147"/>
            <p:cNvSpPr>
              <a:spLocks noChangeArrowheads="1"/>
            </p:cNvSpPr>
            <p:nvPr/>
          </p:nvSpPr>
          <p:spPr bwMode="auto">
            <a:xfrm>
              <a:off x="2380" y="2125"/>
              <a:ext cx="6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~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80" name="Rectangle 148"/>
            <p:cNvSpPr>
              <a:spLocks noChangeArrowheads="1"/>
            </p:cNvSpPr>
            <p:nvPr/>
          </p:nvSpPr>
          <p:spPr bwMode="auto">
            <a:xfrm>
              <a:off x="2444" y="2125"/>
              <a:ext cx="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1500">
                  <a:solidFill>
                    <a:srgbClr val="000000"/>
                  </a:solidFill>
                </a:rPr>
                <a:t>D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87181" name="Rectangle 149"/>
            <p:cNvSpPr>
              <a:spLocks noChangeArrowheads="1"/>
            </p:cNvSpPr>
            <p:nvPr/>
          </p:nvSpPr>
          <p:spPr bwMode="auto">
            <a:xfrm>
              <a:off x="2530" y="2190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900">
                  <a:solidFill>
                    <a:srgbClr val="000000"/>
                  </a:solidFill>
                </a:rPr>
                <a:t>0</a:t>
              </a:r>
              <a:endParaRPr kumimoji="0" lang="en-US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149" name="TextBox 16"/>
          <p:cNvSpPr txBox="1"/>
          <p:nvPr/>
        </p:nvSpPr>
        <p:spPr>
          <a:xfrm>
            <a:off x="2471154" y="439873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8255A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的应用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150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1" y="333450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0" y="342822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1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2167496" y="621482"/>
            <a:ext cx="8277269" cy="1143265"/>
          </a:xfrm>
        </p:spPr>
        <p:txBody>
          <a:bodyPr/>
          <a:lstStyle/>
          <a:p>
            <a:pPr algn="l" eaLnBrk="1" hangingPunct="1"/>
            <a:r>
              <a:rPr lang="en-US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801" b="1" dirty="0">
                <a:latin typeface="黑体" panose="02010609060101010101" pitchFamily="49" charset="-122"/>
                <a:ea typeface="黑体" panose="02010609060101010101" pitchFamily="49" charset="-122"/>
              </a:rPr>
              <a:t>的结构框图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3031" y="1700607"/>
            <a:ext cx="2519946" cy="411575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1" b="1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</a:t>
            </a:r>
            <a:r>
              <a:rPr lang="zh-CN" altLang="en-US" sz="2400" dirty="0" smtClean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图所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由与</a:t>
            </a:r>
            <a:r>
              <a:rPr lang="en-US" altLang="zh-CN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 dirty="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接口、内部控制电路以及三个计数器通道组成。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4294564" y="1125799"/>
          <a:ext cx="6122817" cy="4681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Visio" r:id="rId3" imgW="4401745" imgH="2526905" progId="Visio.Drawing.11">
                  <p:embed/>
                </p:oleObj>
              </mc:Choice>
              <mc:Fallback>
                <p:oleObj name="Visio" r:id="rId3" imgW="4401745" imgH="25269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564" y="1125799"/>
                        <a:ext cx="6122817" cy="4681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5950711" y="5735378"/>
            <a:ext cx="3456787" cy="3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Intel 8253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结构框图</a:t>
            </a:r>
          </a:p>
        </p:txBody>
      </p:sp>
    </p:spTree>
    <p:extLst>
      <p:ext uri="{BB962C8B-B14F-4D97-AF65-F5344CB8AC3E}">
        <p14:creationId xmlns:p14="http://schemas.microsoft.com/office/powerpoint/2010/main" val="4273553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文本占位符 2"/>
          <p:cNvSpPr>
            <a:spLocks noGrp="1"/>
          </p:cNvSpPr>
          <p:nvPr>
            <p:ph type="body" sz="half" idx="1"/>
          </p:nvPr>
        </p:nvSpPr>
        <p:spPr>
          <a:xfrm>
            <a:off x="2165235" y="785995"/>
            <a:ext cx="7817071" cy="5359052"/>
          </a:xfrm>
        </p:spPr>
        <p:txBody>
          <a:bodyPr/>
          <a:lstStyle/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在系统中的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端口地址为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60H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7FH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，但实际使用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60H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63H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，端口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的地址分别为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60H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61H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62H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，其中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63H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为控制寄存器地址。系统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BIOS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的初始化程序段是：</a:t>
            </a:r>
          </a:p>
          <a:p>
            <a:pPr eaLnBrk="1" hangingPunct="1"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99H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；设置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口为方式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输入，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        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口为方式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</a:p>
          <a:p>
            <a:pPr eaLnBrk="1" hangingPunct="1"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OUT 	63H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PB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设置为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的时候，从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端口读入的信息是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DIP SW1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的状态，可以确定系统的基本配置情况。如：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MOV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80H		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；使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PB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OUT	61H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AL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IN	AL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；读入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端口信息，为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DIP SW1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的状态</a:t>
            </a: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3496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6519" y="692311"/>
            <a:ext cx="7774199" cy="649438"/>
          </a:xfrm>
        </p:spPr>
        <p:txBody>
          <a:bodyPr/>
          <a:lstStyle/>
          <a:p>
            <a:pPr algn="l"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作为开关和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LED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的接口</a:t>
            </a:r>
            <a:endParaRPr lang="en-US" altLang="zh-CN" sz="4001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1522148" y="2322406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990569" y="1484657"/>
          <a:ext cx="8102887" cy="432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Visio" r:id="rId3" imgW="3963574" imgH="2110958" progId="Visio.Drawing.11">
                  <p:embed/>
                </p:oleObj>
              </mc:Choice>
              <mc:Fallback>
                <p:oleObj name="Visio" r:id="rId3" imgW="3963574" imgH="211095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569" y="1484657"/>
                        <a:ext cx="8102887" cy="432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2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062023" y="765353"/>
            <a:ext cx="8137821" cy="854273"/>
          </a:xfrm>
        </p:spPr>
        <p:txBody>
          <a:bodyPr/>
          <a:lstStyle/>
          <a:p>
            <a:pPr algn="l" eaLnBrk="1" hangingPunct="1"/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8255A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作为并行打印机的接口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1522148" y="2374806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990569" y="1557699"/>
          <a:ext cx="8210862" cy="4203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Visio" r:id="rId3" imgW="3983682" imgH="2033806" progId="Visio.Drawing.11">
                  <p:embed/>
                </p:oleObj>
              </mc:Choice>
              <mc:Fallback>
                <p:oleObj name="Visio" r:id="rId3" imgW="3983682" imgH="20338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569" y="1557699"/>
                        <a:ext cx="8210862" cy="42030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188629" y="7892388"/>
            <a:ext cx="856239" cy="358871"/>
          </a:xfrm>
          <a:prstGeom prst="rect">
            <a:avLst/>
          </a:prstGeom>
          <a:noFill/>
        </p:spPr>
        <p:txBody>
          <a:bodyPr wrap="none" lIns="81079" tIns="40540" rIns="81079" bIns="40540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98" name="Rectangle 4"/>
          <p:cNvSpPr txBox="1">
            <a:spLocks noChangeArrowheads="1"/>
          </p:cNvSpPr>
          <p:nvPr/>
        </p:nvSpPr>
        <p:spPr bwMode="auto">
          <a:xfrm>
            <a:off x="5456079" y="2784683"/>
            <a:ext cx="6007269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kern="0" dirty="0">
                <a:solidFill>
                  <a:srgbClr val="EA5E66"/>
                </a:solidFill>
                <a:latin typeface="Arial"/>
                <a:ea typeface="微软雅黑"/>
              </a:rPr>
              <a:t>串行通信</a:t>
            </a:r>
            <a:r>
              <a:rPr lang="zh-CN" altLang="en-US" sz="6000" kern="0" dirty="0" smtClean="0">
                <a:solidFill>
                  <a:srgbClr val="EA5E66"/>
                </a:solidFill>
                <a:latin typeface="Arial"/>
                <a:ea typeface="微软雅黑"/>
              </a:rPr>
              <a:t>基础</a:t>
            </a:r>
            <a:endParaRPr lang="zh-CN" altLang="en-US" sz="6000" kern="0" dirty="0">
              <a:solidFill>
                <a:srgbClr val="EA5E66"/>
              </a:solidFill>
              <a:latin typeface="Arial"/>
              <a:ea typeface="微软雅黑"/>
            </a:endParaRPr>
          </a:p>
        </p:txBody>
      </p:sp>
      <p:pic>
        <p:nvPicPr>
          <p:cNvPr id="100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777816"/>
            <a:ext cx="2952903" cy="29535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60" y="1401516"/>
            <a:ext cx="3348111" cy="3348867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2313797" y="4932670"/>
            <a:ext cx="12036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230541" y="-1197194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808356" y="-378556"/>
            <a:ext cx="840197" cy="84050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802424" y="-502500"/>
            <a:ext cx="1187204" cy="11876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832013" y="-223358"/>
            <a:ext cx="914281" cy="9146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026167" y="6512646"/>
            <a:ext cx="785040" cy="7853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287774" y="5831640"/>
            <a:ext cx="336611" cy="3367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246057" y="5561176"/>
            <a:ext cx="705342" cy="70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5" name="同心圆 1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1003122" y="-1220177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8" name="同心圆 1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943273" y="393745"/>
            <a:ext cx="297401" cy="2975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1" name="同心圆 1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2595166" y="6066750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704536" y="5934054"/>
            <a:ext cx="693499" cy="6937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7" name="同心圆 1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92324" y="6354304"/>
            <a:ext cx="422448" cy="422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60401" y="6109837"/>
            <a:ext cx="211223" cy="2113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3" name="同心圆 1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2205286" y="7892388"/>
            <a:ext cx="857043" cy="359273"/>
          </a:xfrm>
          <a:prstGeom prst="rect">
            <a:avLst/>
          </a:prstGeom>
          <a:noFill/>
        </p:spPr>
        <p:txBody>
          <a:bodyPr wrap="none" lIns="81477" tIns="40739" rIns="81477" bIns="40739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2350790" y="2367417"/>
            <a:ext cx="1477153" cy="1477701"/>
            <a:chOff x="5699322" y="3963624"/>
            <a:chExt cx="132182" cy="132201"/>
          </a:xfrm>
          <a:solidFill>
            <a:srgbClr val="EA5E66"/>
          </a:solidFill>
        </p:grpSpPr>
        <p:sp>
          <p:nvSpPr>
            <p:cNvPr id="52" name="Freeform 412"/>
            <p:cNvSpPr>
              <a:spLocks noEditPoints="1"/>
            </p:cNvSpPr>
            <p:nvPr/>
          </p:nvSpPr>
          <p:spPr bwMode="auto">
            <a:xfrm>
              <a:off x="5781489" y="3963624"/>
              <a:ext cx="50015" cy="50022"/>
            </a:xfrm>
            <a:custGeom>
              <a:avLst/>
              <a:gdLst>
                <a:gd name="T0" fmla="*/ 105 w 108"/>
                <a:gd name="T1" fmla="*/ 44 h 108"/>
                <a:gd name="T2" fmla="*/ 89 w 108"/>
                <a:gd name="T3" fmla="*/ 41 h 108"/>
                <a:gd name="T4" fmla="*/ 88 w 108"/>
                <a:gd name="T5" fmla="*/ 38 h 108"/>
                <a:gd name="T6" fmla="*/ 97 w 108"/>
                <a:gd name="T7" fmla="*/ 25 h 108"/>
                <a:gd name="T8" fmla="*/ 96 w 108"/>
                <a:gd name="T9" fmla="*/ 20 h 108"/>
                <a:gd name="T10" fmla="*/ 87 w 108"/>
                <a:gd name="T11" fmla="*/ 11 h 108"/>
                <a:gd name="T12" fmla="*/ 83 w 108"/>
                <a:gd name="T13" fmla="*/ 11 h 108"/>
                <a:gd name="T14" fmla="*/ 69 w 108"/>
                <a:gd name="T15" fmla="*/ 20 h 108"/>
                <a:gd name="T16" fmla="*/ 66 w 108"/>
                <a:gd name="T17" fmla="*/ 19 h 108"/>
                <a:gd name="T18" fmla="*/ 64 w 108"/>
                <a:gd name="T19" fmla="*/ 3 h 108"/>
                <a:gd name="T20" fmla="*/ 60 w 108"/>
                <a:gd name="T21" fmla="*/ 0 h 108"/>
                <a:gd name="T22" fmla="*/ 48 w 108"/>
                <a:gd name="T23" fmla="*/ 0 h 108"/>
                <a:gd name="T24" fmla="*/ 44 w 108"/>
                <a:gd name="T25" fmla="*/ 3 h 108"/>
                <a:gd name="T26" fmla="*/ 41 w 108"/>
                <a:gd name="T27" fmla="*/ 19 h 108"/>
                <a:gd name="T28" fmla="*/ 38 w 108"/>
                <a:gd name="T29" fmla="*/ 20 h 108"/>
                <a:gd name="T30" fmla="*/ 25 w 108"/>
                <a:gd name="T31" fmla="*/ 11 h 108"/>
                <a:gd name="T32" fmla="*/ 20 w 108"/>
                <a:gd name="T33" fmla="*/ 11 h 108"/>
                <a:gd name="T34" fmla="*/ 11 w 108"/>
                <a:gd name="T35" fmla="*/ 20 h 108"/>
                <a:gd name="T36" fmla="*/ 11 w 108"/>
                <a:gd name="T37" fmla="*/ 25 h 108"/>
                <a:gd name="T38" fmla="*/ 20 w 108"/>
                <a:gd name="T39" fmla="*/ 38 h 108"/>
                <a:gd name="T40" fmla="*/ 19 w 108"/>
                <a:gd name="T41" fmla="*/ 41 h 108"/>
                <a:gd name="T42" fmla="*/ 3 w 108"/>
                <a:gd name="T43" fmla="*/ 44 h 108"/>
                <a:gd name="T44" fmla="*/ 0 w 108"/>
                <a:gd name="T45" fmla="*/ 48 h 108"/>
                <a:gd name="T46" fmla="*/ 0 w 108"/>
                <a:gd name="T47" fmla="*/ 60 h 108"/>
                <a:gd name="T48" fmla="*/ 3 w 108"/>
                <a:gd name="T49" fmla="*/ 64 h 108"/>
                <a:gd name="T50" fmla="*/ 19 w 108"/>
                <a:gd name="T51" fmla="*/ 67 h 108"/>
                <a:gd name="T52" fmla="*/ 20 w 108"/>
                <a:gd name="T53" fmla="*/ 69 h 108"/>
                <a:gd name="T54" fmla="*/ 11 w 108"/>
                <a:gd name="T55" fmla="*/ 83 h 108"/>
                <a:gd name="T56" fmla="*/ 11 w 108"/>
                <a:gd name="T57" fmla="*/ 88 h 108"/>
                <a:gd name="T58" fmla="*/ 20 w 108"/>
                <a:gd name="T59" fmla="*/ 96 h 108"/>
                <a:gd name="T60" fmla="*/ 25 w 108"/>
                <a:gd name="T61" fmla="*/ 97 h 108"/>
                <a:gd name="T62" fmla="*/ 38 w 108"/>
                <a:gd name="T63" fmla="*/ 88 h 108"/>
                <a:gd name="T64" fmla="*/ 41 w 108"/>
                <a:gd name="T65" fmla="*/ 89 h 108"/>
                <a:gd name="T66" fmla="*/ 44 w 108"/>
                <a:gd name="T67" fmla="*/ 105 h 108"/>
                <a:gd name="T68" fmla="*/ 48 w 108"/>
                <a:gd name="T69" fmla="*/ 108 h 108"/>
                <a:gd name="T70" fmla="*/ 60 w 108"/>
                <a:gd name="T71" fmla="*/ 108 h 108"/>
                <a:gd name="T72" fmla="*/ 64 w 108"/>
                <a:gd name="T73" fmla="*/ 105 h 108"/>
                <a:gd name="T74" fmla="*/ 66 w 108"/>
                <a:gd name="T75" fmla="*/ 89 h 108"/>
                <a:gd name="T76" fmla="*/ 69 w 108"/>
                <a:gd name="T77" fmla="*/ 88 h 108"/>
                <a:gd name="T78" fmla="*/ 83 w 108"/>
                <a:gd name="T79" fmla="*/ 97 h 108"/>
                <a:gd name="T80" fmla="*/ 87 w 108"/>
                <a:gd name="T81" fmla="*/ 96 h 108"/>
                <a:gd name="T82" fmla="*/ 96 w 108"/>
                <a:gd name="T83" fmla="*/ 88 h 108"/>
                <a:gd name="T84" fmla="*/ 97 w 108"/>
                <a:gd name="T85" fmla="*/ 83 h 108"/>
                <a:gd name="T86" fmla="*/ 88 w 108"/>
                <a:gd name="T87" fmla="*/ 69 h 108"/>
                <a:gd name="T88" fmla="*/ 89 w 108"/>
                <a:gd name="T89" fmla="*/ 67 h 108"/>
                <a:gd name="T90" fmla="*/ 105 w 108"/>
                <a:gd name="T91" fmla="*/ 64 h 108"/>
                <a:gd name="T92" fmla="*/ 108 w 108"/>
                <a:gd name="T93" fmla="*/ 60 h 108"/>
                <a:gd name="T94" fmla="*/ 108 w 108"/>
                <a:gd name="T95" fmla="*/ 48 h 108"/>
                <a:gd name="T96" fmla="*/ 105 w 108"/>
                <a:gd name="T97" fmla="*/ 44 h 108"/>
                <a:gd name="T98" fmla="*/ 54 w 108"/>
                <a:gd name="T99" fmla="*/ 71 h 108"/>
                <a:gd name="T100" fmla="*/ 37 w 108"/>
                <a:gd name="T101" fmla="*/ 54 h 108"/>
                <a:gd name="T102" fmla="*/ 54 w 108"/>
                <a:gd name="T103" fmla="*/ 37 h 108"/>
                <a:gd name="T104" fmla="*/ 71 w 108"/>
                <a:gd name="T105" fmla="*/ 54 h 108"/>
                <a:gd name="T106" fmla="*/ 54 w 108"/>
                <a:gd name="T107" fmla="*/ 7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105" y="44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0"/>
                    <a:pt x="88" y="3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8" y="23"/>
                    <a:pt x="97" y="21"/>
                    <a:pt x="96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4" y="10"/>
                    <a:pt x="83" y="1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1"/>
                    <a:pt x="67" y="21"/>
                    <a:pt x="66" y="1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1"/>
                    <a:pt x="62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40" y="21"/>
                    <a:pt x="38" y="2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3"/>
                    <a:pt x="11" y="2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40"/>
                    <a:pt x="21" y="41"/>
                    <a:pt x="19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5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1" y="68"/>
                    <a:pt x="20" y="6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0" y="84"/>
                    <a:pt x="10" y="86"/>
                    <a:pt x="11" y="88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7"/>
                    <a:pt x="23" y="98"/>
                    <a:pt x="25" y="97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0" y="87"/>
                    <a:pt x="41" y="87"/>
                    <a:pt x="41" y="89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6"/>
                    <a:pt x="46" y="108"/>
                    <a:pt x="48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8"/>
                    <a:pt x="63" y="106"/>
                    <a:pt x="64" y="10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8" y="87"/>
                    <a:pt x="69" y="88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98"/>
                    <a:pt x="86" y="97"/>
                    <a:pt x="87" y="96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86"/>
                    <a:pt x="98" y="84"/>
                    <a:pt x="97" y="8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87" y="68"/>
                    <a:pt x="87" y="67"/>
                    <a:pt x="89" y="67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6" y="63"/>
                    <a:pt x="108" y="62"/>
                    <a:pt x="108" y="6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6"/>
                    <a:pt x="106" y="45"/>
                    <a:pt x="105" y="44"/>
                  </a:cubicBezTo>
                  <a:close/>
                  <a:moveTo>
                    <a:pt x="54" y="71"/>
                  </a:moveTo>
                  <a:cubicBezTo>
                    <a:pt x="45" y="71"/>
                    <a:pt x="37" y="63"/>
                    <a:pt x="37" y="54"/>
                  </a:cubicBezTo>
                  <a:cubicBezTo>
                    <a:pt x="37" y="45"/>
                    <a:pt x="45" y="37"/>
                    <a:pt x="54" y="37"/>
                  </a:cubicBezTo>
                  <a:cubicBezTo>
                    <a:pt x="63" y="37"/>
                    <a:pt x="71" y="45"/>
                    <a:pt x="71" y="54"/>
                  </a:cubicBezTo>
                  <a:cubicBezTo>
                    <a:pt x="71" y="63"/>
                    <a:pt x="63" y="71"/>
                    <a:pt x="54" y="7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A5E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413"/>
            <p:cNvSpPr>
              <a:spLocks noEditPoints="1"/>
            </p:cNvSpPr>
            <p:nvPr/>
          </p:nvSpPr>
          <p:spPr bwMode="auto">
            <a:xfrm>
              <a:off x="5699322" y="3996972"/>
              <a:ext cx="98839" cy="98853"/>
            </a:xfrm>
            <a:custGeom>
              <a:avLst/>
              <a:gdLst>
                <a:gd name="T0" fmla="*/ 210 w 216"/>
                <a:gd name="T1" fmla="*/ 89 h 216"/>
                <a:gd name="T2" fmla="*/ 178 w 216"/>
                <a:gd name="T3" fmla="*/ 83 h 216"/>
                <a:gd name="T4" fmla="*/ 176 w 216"/>
                <a:gd name="T5" fmla="*/ 77 h 216"/>
                <a:gd name="T6" fmla="*/ 194 w 216"/>
                <a:gd name="T7" fmla="*/ 49 h 216"/>
                <a:gd name="T8" fmla="*/ 193 w 216"/>
                <a:gd name="T9" fmla="*/ 41 h 216"/>
                <a:gd name="T10" fmla="*/ 175 w 216"/>
                <a:gd name="T11" fmla="*/ 23 h 216"/>
                <a:gd name="T12" fmla="*/ 167 w 216"/>
                <a:gd name="T13" fmla="*/ 22 h 216"/>
                <a:gd name="T14" fmla="*/ 139 w 216"/>
                <a:gd name="T15" fmla="*/ 40 h 216"/>
                <a:gd name="T16" fmla="*/ 133 w 216"/>
                <a:gd name="T17" fmla="*/ 38 h 216"/>
                <a:gd name="T18" fmla="*/ 127 w 216"/>
                <a:gd name="T19" fmla="*/ 6 h 216"/>
                <a:gd name="T20" fmla="*/ 121 w 216"/>
                <a:gd name="T21" fmla="*/ 0 h 216"/>
                <a:gd name="T22" fmla="*/ 95 w 216"/>
                <a:gd name="T23" fmla="*/ 0 h 216"/>
                <a:gd name="T24" fmla="*/ 89 w 216"/>
                <a:gd name="T25" fmla="*/ 6 h 216"/>
                <a:gd name="T26" fmla="*/ 83 w 216"/>
                <a:gd name="T27" fmla="*/ 38 h 216"/>
                <a:gd name="T28" fmla="*/ 77 w 216"/>
                <a:gd name="T29" fmla="*/ 40 h 216"/>
                <a:gd name="T30" fmla="*/ 49 w 216"/>
                <a:gd name="T31" fmla="*/ 22 h 216"/>
                <a:gd name="T32" fmla="*/ 41 w 216"/>
                <a:gd name="T33" fmla="*/ 23 h 216"/>
                <a:gd name="T34" fmla="*/ 23 w 216"/>
                <a:gd name="T35" fmla="*/ 41 h 216"/>
                <a:gd name="T36" fmla="*/ 22 w 216"/>
                <a:gd name="T37" fmla="*/ 49 h 216"/>
                <a:gd name="T38" fmla="*/ 40 w 216"/>
                <a:gd name="T39" fmla="*/ 77 h 216"/>
                <a:gd name="T40" fmla="*/ 38 w 216"/>
                <a:gd name="T41" fmla="*/ 83 h 216"/>
                <a:gd name="T42" fmla="*/ 6 w 216"/>
                <a:gd name="T43" fmla="*/ 89 h 216"/>
                <a:gd name="T44" fmla="*/ 0 w 216"/>
                <a:gd name="T45" fmla="*/ 95 h 216"/>
                <a:gd name="T46" fmla="*/ 0 w 216"/>
                <a:gd name="T47" fmla="*/ 121 h 216"/>
                <a:gd name="T48" fmla="*/ 6 w 216"/>
                <a:gd name="T49" fmla="*/ 127 h 216"/>
                <a:gd name="T50" fmla="*/ 38 w 216"/>
                <a:gd name="T51" fmla="*/ 133 h 216"/>
                <a:gd name="T52" fmla="*/ 40 w 216"/>
                <a:gd name="T53" fmla="*/ 139 h 216"/>
                <a:gd name="T54" fmla="*/ 22 w 216"/>
                <a:gd name="T55" fmla="*/ 167 h 216"/>
                <a:gd name="T56" fmla="*/ 23 w 216"/>
                <a:gd name="T57" fmla="*/ 175 h 216"/>
                <a:gd name="T58" fmla="*/ 41 w 216"/>
                <a:gd name="T59" fmla="*/ 193 h 216"/>
                <a:gd name="T60" fmla="*/ 49 w 216"/>
                <a:gd name="T61" fmla="*/ 194 h 216"/>
                <a:gd name="T62" fmla="*/ 77 w 216"/>
                <a:gd name="T63" fmla="*/ 176 h 216"/>
                <a:gd name="T64" fmla="*/ 83 w 216"/>
                <a:gd name="T65" fmla="*/ 178 h 216"/>
                <a:gd name="T66" fmla="*/ 89 w 216"/>
                <a:gd name="T67" fmla="*/ 210 h 216"/>
                <a:gd name="T68" fmla="*/ 95 w 216"/>
                <a:gd name="T69" fmla="*/ 216 h 216"/>
                <a:gd name="T70" fmla="*/ 121 w 216"/>
                <a:gd name="T71" fmla="*/ 216 h 216"/>
                <a:gd name="T72" fmla="*/ 127 w 216"/>
                <a:gd name="T73" fmla="*/ 210 h 216"/>
                <a:gd name="T74" fmla="*/ 133 w 216"/>
                <a:gd name="T75" fmla="*/ 178 h 216"/>
                <a:gd name="T76" fmla="*/ 139 w 216"/>
                <a:gd name="T77" fmla="*/ 176 h 216"/>
                <a:gd name="T78" fmla="*/ 167 w 216"/>
                <a:gd name="T79" fmla="*/ 194 h 216"/>
                <a:gd name="T80" fmla="*/ 175 w 216"/>
                <a:gd name="T81" fmla="*/ 193 h 216"/>
                <a:gd name="T82" fmla="*/ 193 w 216"/>
                <a:gd name="T83" fmla="*/ 175 h 216"/>
                <a:gd name="T84" fmla="*/ 194 w 216"/>
                <a:gd name="T85" fmla="*/ 167 h 216"/>
                <a:gd name="T86" fmla="*/ 176 w 216"/>
                <a:gd name="T87" fmla="*/ 139 h 216"/>
                <a:gd name="T88" fmla="*/ 178 w 216"/>
                <a:gd name="T89" fmla="*/ 133 h 216"/>
                <a:gd name="T90" fmla="*/ 210 w 216"/>
                <a:gd name="T91" fmla="*/ 127 h 216"/>
                <a:gd name="T92" fmla="*/ 216 w 216"/>
                <a:gd name="T93" fmla="*/ 121 h 216"/>
                <a:gd name="T94" fmla="*/ 216 w 216"/>
                <a:gd name="T95" fmla="*/ 95 h 216"/>
                <a:gd name="T96" fmla="*/ 210 w 216"/>
                <a:gd name="T97" fmla="*/ 89 h 216"/>
                <a:gd name="T98" fmla="*/ 108 w 216"/>
                <a:gd name="T99" fmla="*/ 147 h 216"/>
                <a:gd name="T100" fmla="*/ 69 w 216"/>
                <a:gd name="T101" fmla="*/ 108 h 216"/>
                <a:gd name="T102" fmla="*/ 108 w 216"/>
                <a:gd name="T103" fmla="*/ 69 h 216"/>
                <a:gd name="T104" fmla="*/ 147 w 216"/>
                <a:gd name="T105" fmla="*/ 108 h 216"/>
                <a:gd name="T106" fmla="*/ 108 w 216"/>
                <a:gd name="T10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210" y="89"/>
                  </a:moveTo>
                  <a:cubicBezTo>
                    <a:pt x="178" y="83"/>
                    <a:pt x="178" y="83"/>
                    <a:pt x="178" y="83"/>
                  </a:cubicBezTo>
                  <a:cubicBezTo>
                    <a:pt x="175" y="82"/>
                    <a:pt x="174" y="80"/>
                    <a:pt x="176" y="77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7"/>
                    <a:pt x="195" y="43"/>
                    <a:pt x="193" y="41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3" y="21"/>
                    <a:pt x="169" y="20"/>
                    <a:pt x="167" y="22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2"/>
                    <a:pt x="134" y="41"/>
                    <a:pt x="133" y="3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3"/>
                    <a:pt x="89" y="6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41"/>
                    <a:pt x="80" y="42"/>
                    <a:pt x="77" y="40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3" y="21"/>
                    <a:pt x="41" y="2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20" y="47"/>
                    <a:pt x="22" y="49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2" y="80"/>
                    <a:pt x="41" y="82"/>
                    <a:pt x="38" y="8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92"/>
                    <a:pt x="0" y="9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4"/>
                    <a:pt x="3" y="127"/>
                    <a:pt x="6" y="127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4"/>
                    <a:pt x="42" y="137"/>
                    <a:pt x="40" y="139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0" y="169"/>
                    <a:pt x="21" y="173"/>
                    <a:pt x="23" y="175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3" y="195"/>
                    <a:pt x="47" y="196"/>
                    <a:pt x="49" y="194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80" y="174"/>
                    <a:pt x="82" y="175"/>
                    <a:pt x="83" y="17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3"/>
                    <a:pt x="92" y="216"/>
                    <a:pt x="95" y="216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4" y="216"/>
                    <a:pt x="127" y="213"/>
                    <a:pt x="127" y="210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4" y="175"/>
                    <a:pt x="137" y="174"/>
                    <a:pt x="139" y="176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9" y="196"/>
                    <a:pt x="173" y="195"/>
                    <a:pt x="175" y="193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5" y="173"/>
                    <a:pt x="196" y="169"/>
                    <a:pt x="194" y="167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4" y="137"/>
                    <a:pt x="175" y="134"/>
                    <a:pt x="178" y="133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3" y="127"/>
                    <a:pt x="216" y="124"/>
                    <a:pt x="216" y="121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2"/>
                    <a:pt x="213" y="89"/>
                    <a:pt x="210" y="89"/>
                  </a:cubicBezTo>
                  <a:close/>
                  <a:moveTo>
                    <a:pt x="108" y="147"/>
                  </a:moveTo>
                  <a:cubicBezTo>
                    <a:pt x="86" y="147"/>
                    <a:pt x="69" y="130"/>
                    <a:pt x="69" y="108"/>
                  </a:cubicBezTo>
                  <a:cubicBezTo>
                    <a:pt x="69" y="87"/>
                    <a:pt x="86" y="69"/>
                    <a:pt x="108" y="69"/>
                  </a:cubicBezTo>
                  <a:cubicBezTo>
                    <a:pt x="130" y="69"/>
                    <a:pt x="147" y="87"/>
                    <a:pt x="147" y="108"/>
                  </a:cubicBezTo>
                  <a:cubicBezTo>
                    <a:pt x="147" y="130"/>
                    <a:pt x="130" y="147"/>
                    <a:pt x="108" y="147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9" tIns="34295" rIns="68589" bIns="3429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A5E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42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1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8" grpId="0"/>
      <p:bldP spid="104" grpId="0"/>
      <p:bldP spid="14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493923" y="1989599"/>
          <a:ext cx="6554717" cy="4631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VISIO" r:id="rId3" imgW="2945160" imgH="2081160" progId="Visio.Drawing.11">
                  <p:embed/>
                </p:oleObj>
              </mc:Choice>
              <mc:Fallback>
                <p:oleObj name="VISIO" r:id="rId3" imgW="2945160" imgH="20811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23" y="1989599"/>
                        <a:ext cx="6554717" cy="4631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2360542" y="685960"/>
            <a:ext cx="6707152" cy="123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1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801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1. </a:t>
            </a:r>
            <a:r>
              <a:rPr lang="zh-CN" altLang="en-US" sz="2801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串行通信中的数据传送模式</a:t>
            </a:r>
          </a:p>
          <a:p>
            <a:pPr>
              <a:defRPr/>
            </a:pPr>
            <a:endParaRPr lang="zh-CN" altLang="en-US" sz="2801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单工、半双工、全双工的数据传送模式</a:t>
            </a:r>
          </a:p>
        </p:txBody>
      </p:sp>
    </p:spTree>
    <p:extLst>
      <p:ext uri="{BB962C8B-B14F-4D97-AF65-F5344CB8AC3E}">
        <p14:creationId xmlns:p14="http://schemas.microsoft.com/office/powerpoint/2010/main" val="3986998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879419" y="714541"/>
            <a:ext cx="8353770" cy="585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波特率（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Baud rate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）：表示串行数据传送速度，它表示每秒钟传送的二进制位数，单位为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bit/s(bps)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。每一位的传输时间</a:t>
            </a:r>
            <a:r>
              <a:rPr lang="en-US" altLang="zh-CN" i="1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baseline="-25000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就是波特率的倒数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例：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若设备每秒传送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帧信息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字符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，每帧信息包含：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个起始位，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个数据位，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个奇偶校验位，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个停止位，这是其传送的波特率为多少？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×120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秒＝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秒＝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 </a:t>
            </a: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国际上规定了一个标准波特率系列，即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4800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9600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19 200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波特。串行接口的打印机通常采用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波特，也有采用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波特和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波特。当使用调制解调器在公共电话线上进行远程数据通信时常使用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波特，线路质量好的城市和地区可达</a:t>
            </a:r>
            <a:r>
              <a:rPr lang="en-US" altLang="zh-CN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2400</a:t>
            </a:r>
            <a:r>
              <a:rPr lang="zh-CN" altLang="en-US">
                <a:solidFill>
                  <a:srgbClr val="01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波特。 </a:t>
            </a:r>
          </a:p>
        </p:txBody>
      </p:sp>
    </p:spTree>
    <p:extLst>
      <p:ext uri="{BB962C8B-B14F-4D97-AF65-F5344CB8AC3E}">
        <p14:creationId xmlns:p14="http://schemas.microsoft.com/office/powerpoint/2010/main" val="3105200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0569" y="620857"/>
            <a:ext cx="7774199" cy="463657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1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2.</a:t>
            </a:r>
            <a:r>
              <a:rPr lang="zh-CN" altLang="en-US" sz="2801" dirty="0">
                <a:latin typeface="黑体" pitchFamily="2" charset="-122"/>
                <a:ea typeface="黑体" pitchFamily="2" charset="-122"/>
              </a:rPr>
              <a:t>异步通信、同步通信</a:t>
            </a:r>
            <a:endParaRPr lang="zh-CN" altLang="en-US" sz="2801" b="1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148" y="1125799"/>
            <a:ext cx="9146117" cy="5328883"/>
          </a:xfrm>
        </p:spPr>
        <p:txBody>
          <a:bodyPr/>
          <a:lstStyle/>
          <a:p>
            <a:pPr algn="just"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）异步通信的数据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：链路控制是面向字符的，即传送的每一组数据构成一个字符。异步通信是字符内的同步，字符间的异步。</a:t>
            </a:r>
          </a:p>
          <a:p>
            <a:pPr algn="just"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）异步通信规程规定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：数据流中传送的每个字符必须由起始位（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位低电平）开始，而以停止位结束（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位或），称为一帧。起始位和停止位称为帧位。</a:t>
            </a:r>
          </a:p>
          <a:p>
            <a:pPr algn="just" eaLnBrk="1" hangingPunct="1">
              <a:lnSpc>
                <a:spcPct val="105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）异步传送格式（如下图）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  <a:p>
            <a:pPr algn="just"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1&gt; 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起始位： 是连续一位的低电平（逻辑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）</a:t>
            </a:r>
          </a:p>
          <a:p>
            <a:pPr algn="just"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2&gt; 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数据位：在起始位之后，即发送数据位。数据位通常有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种配置情况，即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、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8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位（从低向高传送）</a:t>
            </a:r>
          </a:p>
          <a:p>
            <a:pPr algn="just" eaLnBrk="1" hangingPunct="1">
              <a:lnSpc>
                <a:spcPct val="105000"/>
              </a:lnSpc>
              <a:buFontTx/>
              <a:buNone/>
              <a:defRPr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3&gt; 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奇偶校验位：异步通信采用一位奇偶校验位检测错误停止位：表示一个字符发送结束。 </a:t>
            </a:r>
          </a:p>
        </p:txBody>
      </p:sp>
    </p:spTree>
    <p:extLst>
      <p:ext uri="{BB962C8B-B14F-4D97-AF65-F5344CB8AC3E}">
        <p14:creationId xmlns:p14="http://schemas.microsoft.com/office/powerpoint/2010/main" val="18275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3732459" y="5106582"/>
            <a:ext cx="3963317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(a) </a:t>
            </a:r>
            <a:r>
              <a:rPr lang="zh-CN" altLang="en-US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无空闲位</a:t>
            </a:r>
          </a:p>
        </p:txBody>
      </p:sp>
      <p:graphicFrame>
        <p:nvGraphicFramePr>
          <p:cNvPr id="25602" name="Object 5"/>
          <p:cNvGraphicFramePr>
            <a:graphicFrameLocks noChangeAspect="1"/>
          </p:cNvGraphicFramePr>
          <p:nvPr/>
        </p:nvGraphicFramePr>
        <p:xfrm>
          <a:off x="1522148" y="1629153"/>
          <a:ext cx="8785671" cy="316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位图图像" r:id="rId3" imgW="7676190" imgH="2514286" progId="PBrush">
                  <p:embed/>
                </p:oleObj>
              </mc:Choice>
              <mc:Fallback>
                <p:oleObj name="位图图像" r:id="rId3" imgW="7676190" imgH="25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1629153"/>
                        <a:ext cx="8785671" cy="3169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6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5104377" y="5238375"/>
            <a:ext cx="2013416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(b) </a:t>
            </a:r>
            <a:r>
              <a:rPr lang="zh-CN" altLang="en-US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有空闲位</a:t>
            </a:r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26626" name="Object 3"/>
          <p:cNvGraphicFramePr>
            <a:graphicFrameLocks noChangeAspect="1"/>
          </p:cNvGraphicFramePr>
          <p:nvPr/>
        </p:nvGraphicFramePr>
        <p:xfrm>
          <a:off x="1674583" y="1341749"/>
          <a:ext cx="8993681" cy="367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Visio" r:id="rId3" imgW="4586326" imgH="2174748" progId="Visio.Drawing.11">
                  <p:embed/>
                </p:oleObj>
              </mc:Choice>
              <mc:Fallback>
                <p:oleObj name="Visio" r:id="rId3" imgW="4586326" imgH="217474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583" y="1341749"/>
                        <a:ext cx="8993681" cy="367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012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7527" y="1052758"/>
            <a:ext cx="8383940" cy="4828704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2801" b="1">
                <a:latin typeface="黑体" panose="02010609060101010101" pitchFamily="49" charset="-122"/>
                <a:ea typeface="黑体" panose="02010609060101010101" pitchFamily="49" charset="-122"/>
              </a:rPr>
              <a:t>同步通信方式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）在同步通信中，要求发送端在正是发送数据之前，先发送一个同步字符去通知接收端，接收端在收到同步字符后，便开始按照双方约定的格式和速率接收数据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）同步传送时，由于同步字符的不同，可有不同信息格式，一般分为：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1&gt;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单同步：只有一个同步字符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2&gt;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双同步：有两个同步字符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3&gt;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外同步：没有同步字符，靠外部时钟同步</a:t>
            </a:r>
          </a:p>
        </p:txBody>
      </p:sp>
    </p:spTree>
    <p:extLst>
      <p:ext uri="{BB962C8B-B14F-4D97-AF65-F5344CB8AC3E}">
        <p14:creationId xmlns:p14="http://schemas.microsoft.com/office/powerpoint/2010/main" val="63656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62023" y="908261"/>
            <a:ext cx="7921871" cy="518597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数据总线缓冲器：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用输入输出指令对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进行读写操作时的所有信息都通过该缓冲器传送。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2)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写逻辑：这是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内部操作的控制电路，它    从系统控制总线上接收输入信号，然后转换成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内部操作的各种控制信号。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控制字寄存器：通过该寄存器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可以设置三个    计数器通道的工作方式。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4)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：这是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个独立的计数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定时通道，是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位的可设置计数初值的</a:t>
            </a:r>
            <a:r>
              <a:rPr lang="zh-CN" altLang="en-US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减法计数器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。如图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所示，是每个计数通道的结构。内有</a:t>
            </a:r>
            <a:r>
              <a:rPr lang="zh-CN" altLang="en-US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计数初值寄存器</a:t>
            </a:r>
            <a:r>
              <a:rPr lang="en-US" altLang="zh-CN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计数执行部件</a:t>
            </a:r>
            <a:r>
              <a:rPr lang="en-US" altLang="zh-CN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输出锁存器</a:t>
            </a:r>
            <a:r>
              <a:rPr lang="en-US" altLang="zh-CN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OL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</a:t>
            </a:r>
            <a:r>
              <a:rPr lang="zh-CN" altLang="en-US" sz="2400">
                <a:solidFill>
                  <a:srgbClr val="F43A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控制字寄存器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。其中</a:t>
            </a:r>
            <a:r>
              <a:rPr lang="en-US" altLang="zh-CN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solidFill>
                  <a:srgbClr val="06070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作减法计数。</a:t>
            </a:r>
          </a:p>
        </p:txBody>
      </p:sp>
    </p:spTree>
    <p:extLst>
      <p:ext uri="{BB962C8B-B14F-4D97-AF65-F5344CB8AC3E}">
        <p14:creationId xmlns:p14="http://schemas.microsoft.com/office/powerpoint/2010/main" val="12827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1577" y="765353"/>
            <a:ext cx="8822192" cy="3960141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同步通讯格式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包括同步字符、数据、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CRC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校验：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1&gt;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同步字符：一种同步标志，指示传送数据的开始。同步字符的选择依据是：其位模式要与传送的数据字符有着明显的差别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2&gt;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数据：指连续传送的信息，每个字符可选择为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位，传送的内容可以是数据信息，也可以是命令信息。</a:t>
            </a:r>
          </a:p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3&gt; CRC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校验：循环荣誉校验，用于数据传送的检错。不同在于，奇偶校验对一个字符校验，适于异步通信，而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CRC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对数据块进行校验，适用于同步通信 </a:t>
            </a:r>
          </a:p>
        </p:txBody>
      </p:sp>
      <p:grpSp>
        <p:nvGrpSpPr>
          <p:cNvPr id="93187" name="Group 3"/>
          <p:cNvGrpSpPr>
            <a:grpSpLocks noChangeAspect="1"/>
          </p:cNvGrpSpPr>
          <p:nvPr/>
        </p:nvGrpSpPr>
        <p:grpSpPr bwMode="auto">
          <a:xfrm>
            <a:off x="1990569" y="4725494"/>
            <a:ext cx="7778962" cy="1425905"/>
            <a:chOff x="1627" y="4100"/>
            <a:chExt cx="5934" cy="1087"/>
          </a:xfrm>
        </p:grpSpPr>
        <p:sp>
          <p:nvSpPr>
            <p:cNvPr id="93188" name="AutoShape 4"/>
            <p:cNvSpPr>
              <a:spLocks noChangeAspect="1" noChangeArrowheads="1"/>
            </p:cNvSpPr>
            <p:nvPr/>
          </p:nvSpPr>
          <p:spPr bwMode="auto">
            <a:xfrm>
              <a:off x="1627" y="4100"/>
              <a:ext cx="5934" cy="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93189" name="Group 5"/>
            <p:cNvGrpSpPr>
              <a:grpSpLocks/>
            </p:cNvGrpSpPr>
            <p:nvPr/>
          </p:nvGrpSpPr>
          <p:grpSpPr bwMode="auto">
            <a:xfrm>
              <a:off x="1810" y="4236"/>
              <a:ext cx="5478" cy="816"/>
              <a:chOff x="2566" y="5051"/>
              <a:chExt cx="5478" cy="816"/>
            </a:xfrm>
          </p:grpSpPr>
          <p:sp>
            <p:nvSpPr>
              <p:cNvPr id="93190" name="Text Box 6"/>
              <p:cNvSpPr txBox="1">
                <a:spLocks noChangeArrowheads="1"/>
              </p:cNvSpPr>
              <p:nvPr/>
            </p:nvSpPr>
            <p:spPr bwMode="auto">
              <a:xfrm>
                <a:off x="3349" y="5459"/>
                <a:ext cx="4226" cy="4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36008" tIns="72017" rIns="36008" bIns="36008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88000"/>
                  </a:lnSpc>
                </a:pPr>
                <a:r>
                  <a:rPr kumimoji="0" lang="zh-CN" altLang="en-US" sz="2000"/>
                  <a:t>同步字符     数据</a:t>
                </a:r>
                <a:r>
                  <a:rPr kumimoji="0" lang="en-US" altLang="zh-CN" sz="2000"/>
                  <a:t>1</a:t>
                </a:r>
                <a:r>
                  <a:rPr kumimoji="0" lang="en-US" altLang="zh-CN" sz="2000" baseline="-25000"/>
                  <a:t>      </a:t>
                </a:r>
                <a:r>
                  <a:rPr kumimoji="0" lang="zh-CN" altLang="en-US" sz="2000"/>
                  <a:t>数据</a:t>
                </a:r>
                <a:r>
                  <a:rPr kumimoji="0" lang="en-US" altLang="zh-CN" sz="2000"/>
                  <a:t>2  ….     </a:t>
                </a:r>
                <a:r>
                  <a:rPr kumimoji="0" lang="zh-CN" altLang="en-US" sz="2000"/>
                  <a:t>数据</a:t>
                </a:r>
                <a:r>
                  <a:rPr kumimoji="0" lang="en-US" altLang="zh-CN" sz="2000"/>
                  <a:t>n    </a:t>
                </a:r>
                <a:r>
                  <a:rPr kumimoji="0" lang="zh-CN" altLang="en-US" sz="2000"/>
                  <a:t>校验  </a:t>
                </a:r>
                <a:endParaRPr kumimoji="0" lang="zh-CN" altLang="en-US" sz="4801">
                  <a:latin typeface="Arial" panose="020B0604020202020204" pitchFamily="34" charset="0"/>
                </a:endParaRPr>
              </a:p>
            </p:txBody>
          </p:sp>
          <p:sp>
            <p:nvSpPr>
              <p:cNvPr id="93191" name="Line 7"/>
              <p:cNvSpPr>
                <a:spLocks noChangeShapeType="1"/>
              </p:cNvSpPr>
              <p:nvPr/>
            </p:nvSpPr>
            <p:spPr bwMode="auto">
              <a:xfrm>
                <a:off x="4287" y="5459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2" name="Line 8"/>
              <p:cNvSpPr>
                <a:spLocks noChangeShapeType="1"/>
              </p:cNvSpPr>
              <p:nvPr/>
            </p:nvSpPr>
            <p:spPr bwMode="auto">
              <a:xfrm>
                <a:off x="6635" y="5459"/>
                <a:ext cx="0" cy="4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3" name="Line 9"/>
              <p:cNvSpPr>
                <a:spLocks noChangeShapeType="1"/>
              </p:cNvSpPr>
              <p:nvPr/>
            </p:nvSpPr>
            <p:spPr bwMode="auto">
              <a:xfrm>
                <a:off x="4914" y="5459"/>
                <a:ext cx="1" cy="4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4" name="Line 10"/>
              <p:cNvSpPr>
                <a:spLocks noChangeShapeType="1"/>
              </p:cNvSpPr>
              <p:nvPr/>
            </p:nvSpPr>
            <p:spPr bwMode="auto">
              <a:xfrm>
                <a:off x="5540" y="5459"/>
                <a:ext cx="0" cy="4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5" name="Line 11"/>
              <p:cNvSpPr>
                <a:spLocks noChangeShapeType="1"/>
              </p:cNvSpPr>
              <p:nvPr/>
            </p:nvSpPr>
            <p:spPr bwMode="auto">
              <a:xfrm>
                <a:off x="5853" y="5459"/>
                <a:ext cx="0" cy="4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6" name="Line 12"/>
              <p:cNvSpPr>
                <a:spLocks noChangeShapeType="1"/>
              </p:cNvSpPr>
              <p:nvPr/>
            </p:nvSpPr>
            <p:spPr bwMode="auto">
              <a:xfrm>
                <a:off x="2566" y="5459"/>
                <a:ext cx="78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7" name="Line 13"/>
              <p:cNvSpPr>
                <a:spLocks noChangeShapeType="1"/>
              </p:cNvSpPr>
              <p:nvPr/>
            </p:nvSpPr>
            <p:spPr bwMode="auto">
              <a:xfrm>
                <a:off x="2566" y="5866"/>
                <a:ext cx="78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8" name="Line 14"/>
              <p:cNvSpPr>
                <a:spLocks noChangeShapeType="1"/>
              </p:cNvSpPr>
              <p:nvPr/>
            </p:nvSpPr>
            <p:spPr bwMode="auto">
              <a:xfrm>
                <a:off x="7575" y="5459"/>
                <a:ext cx="46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99" name="Line 15"/>
              <p:cNvSpPr>
                <a:spLocks noChangeShapeType="1"/>
              </p:cNvSpPr>
              <p:nvPr/>
            </p:nvSpPr>
            <p:spPr bwMode="auto">
              <a:xfrm>
                <a:off x="7575" y="5866"/>
                <a:ext cx="46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93200" name="Group 16"/>
              <p:cNvGrpSpPr>
                <a:grpSpLocks/>
              </p:cNvGrpSpPr>
              <p:nvPr/>
            </p:nvGrpSpPr>
            <p:grpSpPr bwMode="auto">
              <a:xfrm>
                <a:off x="3349" y="5051"/>
                <a:ext cx="4226" cy="407"/>
                <a:chOff x="2253" y="1949"/>
                <a:chExt cx="4227" cy="407"/>
              </a:xfrm>
            </p:grpSpPr>
            <p:sp>
              <p:nvSpPr>
                <p:cNvPr id="93201" name="Line 17"/>
                <p:cNvSpPr>
                  <a:spLocks noChangeShapeType="1"/>
                </p:cNvSpPr>
                <p:nvPr/>
              </p:nvSpPr>
              <p:spPr bwMode="auto">
                <a:xfrm>
                  <a:off x="2253" y="1949"/>
                  <a:ext cx="1" cy="4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02" name="Line 18"/>
                <p:cNvSpPr>
                  <a:spLocks noChangeShapeType="1"/>
                </p:cNvSpPr>
                <p:nvPr/>
              </p:nvSpPr>
              <p:spPr bwMode="auto">
                <a:xfrm>
                  <a:off x="6479" y="1949"/>
                  <a:ext cx="1" cy="4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03" name="Line 19"/>
                <p:cNvSpPr>
                  <a:spLocks noChangeShapeType="1"/>
                </p:cNvSpPr>
                <p:nvPr/>
              </p:nvSpPr>
              <p:spPr bwMode="auto">
                <a:xfrm>
                  <a:off x="2253" y="2085"/>
                  <a:ext cx="422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20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818" y="1949"/>
                  <a:ext cx="782" cy="27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8" tIns="36008" rIns="36008" bIns="36008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lnSpc>
                      <a:spcPct val="80000"/>
                    </a:lnSpc>
                  </a:pPr>
                  <a:r>
                    <a:rPr kumimoji="0" lang="zh-CN" altLang="en-US" sz="2000"/>
                    <a:t>一帧</a:t>
                  </a:r>
                  <a:endParaRPr kumimoji="0" lang="zh-CN" altLang="en-US" sz="4801">
                    <a:latin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835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6519" y="692311"/>
            <a:ext cx="7774199" cy="504942"/>
          </a:xfrm>
        </p:spPr>
        <p:txBody>
          <a:bodyPr/>
          <a:lstStyle/>
          <a:p>
            <a:pPr eaLnBrk="1" hangingPunct="1"/>
            <a:r>
              <a:rPr lang="zh-CN" altLang="en-US" sz="3201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异步通信与同步通信的主要区别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7527" y="1341749"/>
            <a:ext cx="8571309" cy="5257429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）时钟要求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同步通信：发送与接受时钟频率精确相等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异步通信：发送与接受时钟频率基本相等即可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）控制信息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同步通信：要求对整个数据块附加帧信息， 用于高速数据链路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异步通信：要求对每个数据字符均附加帧信息，用于低速设备，低速传送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）校验方式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同步通信：采用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位循环荣誉校验码，可靠性高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异步通信：采用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位奇偶校验，可靠性相对较低</a:t>
            </a:r>
          </a:p>
        </p:txBody>
      </p:sp>
    </p:spTree>
    <p:extLst>
      <p:ext uri="{BB962C8B-B14F-4D97-AF65-F5344CB8AC3E}">
        <p14:creationId xmlns:p14="http://schemas.microsoft.com/office/powerpoint/2010/main" val="215906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253280" y="5792541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RS-232C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接口环境 </a:t>
            </a:r>
          </a:p>
        </p:txBody>
      </p:sp>
      <p:graphicFrame>
        <p:nvGraphicFramePr>
          <p:cNvPr id="27650" name="Object 4"/>
          <p:cNvGraphicFramePr>
            <a:graphicFrameLocks noChangeAspect="1"/>
          </p:cNvGraphicFramePr>
          <p:nvPr/>
        </p:nvGraphicFramePr>
        <p:xfrm>
          <a:off x="1522148" y="1829224"/>
          <a:ext cx="9146117" cy="384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VISIO" r:id="rId3" imgW="3233160" imgH="1361160" progId="Visio.Drawing.11">
                  <p:embed/>
                </p:oleObj>
              </mc:Choice>
              <mc:Fallback>
                <p:oleObj name="VISIO" r:id="rId3" imgW="3233160" imgH="13611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1829224"/>
                        <a:ext cx="9146117" cy="3847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1522148" y="837506"/>
            <a:ext cx="5863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串行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总线标准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——RS-232C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391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1887357" y="727244"/>
            <a:ext cx="232040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接口特性</a:t>
            </a:r>
            <a:r>
              <a:rPr lang="zh-CN" altLang="en-US" b="1"/>
              <a:t> 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138953" y="5792541"/>
            <a:ext cx="2851810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BD-25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连接器机械图</a:t>
            </a:r>
            <a:r>
              <a:rPr lang="zh-CN" altLang="en-US"/>
              <a:t> </a:t>
            </a:r>
          </a:p>
        </p:txBody>
      </p:sp>
      <p:graphicFrame>
        <p:nvGraphicFramePr>
          <p:cNvPr id="28674" name="Object 4"/>
          <p:cNvGraphicFramePr>
            <a:graphicFrameLocks noChangeAspect="1"/>
          </p:cNvGraphicFramePr>
          <p:nvPr/>
        </p:nvGraphicFramePr>
        <p:xfrm>
          <a:off x="1522148" y="1524353"/>
          <a:ext cx="9146117" cy="4179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VISIO" r:id="rId3" imgW="4604400" imgH="2102760" progId="Visio.Drawing.11">
                  <p:embed/>
                </p:oleObj>
              </mc:Choice>
              <mc:Fallback>
                <p:oleObj name="VISIO" r:id="rId3" imgW="4604400" imgH="21027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1524353"/>
                        <a:ext cx="9146117" cy="4179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402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3427589" y="152435"/>
            <a:ext cx="4096698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隶书" panose="02010509060101010101" pitchFamily="49" charset="-122"/>
                <a:ea typeface="隶书" panose="02010509060101010101" pitchFamily="49" charset="-122"/>
              </a:rPr>
              <a:t>RS-232C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连接器引脚功能定义</a:t>
            </a:r>
            <a:r>
              <a:rPr lang="zh-CN" altLang="en-US" b="1"/>
              <a:t> </a:t>
            </a:r>
          </a:p>
        </p:txBody>
      </p:sp>
      <p:pic>
        <p:nvPicPr>
          <p:cNvPr id="95235" name="Picture 3" descr="Img000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36" y="762176"/>
            <a:ext cx="8231505" cy="579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6055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701577" y="908260"/>
            <a:ext cx="946369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续表 </a:t>
            </a:r>
          </a:p>
        </p:txBody>
      </p:sp>
      <p:pic>
        <p:nvPicPr>
          <p:cNvPr id="96259" name="Picture 3" descr="Img000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148" y="1414791"/>
            <a:ext cx="9146117" cy="467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956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4291389" y="5792541"/>
            <a:ext cx="2564406" cy="45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RS-232C</a:t>
            </a:r>
            <a:r>
              <a:rPr lang="zh-CN" altLang="en-US" b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常用引脚</a:t>
            </a:r>
            <a:r>
              <a:rPr lang="zh-CN" altLang="en-US"/>
              <a:t> </a:t>
            </a:r>
          </a:p>
        </p:txBody>
      </p:sp>
      <p:graphicFrame>
        <p:nvGraphicFramePr>
          <p:cNvPr id="29698" name="Object 3"/>
          <p:cNvGraphicFramePr>
            <a:graphicFrameLocks noChangeAspect="1"/>
          </p:cNvGraphicFramePr>
          <p:nvPr/>
        </p:nvGraphicFramePr>
        <p:xfrm>
          <a:off x="3675296" y="1143265"/>
          <a:ext cx="4838233" cy="419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VISIO" r:id="rId3" imgW="1865160" imgH="1619280" progId="Visio.Drawing.11">
                  <p:embed/>
                </p:oleObj>
              </mc:Choice>
              <mc:Fallback>
                <p:oleObj name="VISIO" r:id="rId3" imgW="1865160" imgH="1619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296" y="1143265"/>
                        <a:ext cx="4838233" cy="4199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876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1846072" y="908261"/>
            <a:ext cx="8822192" cy="500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电气信号特性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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RS-232C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采用负逻辑电平。 规定： 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(1) MARK“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传号”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逻辑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控制线的断开状态规定为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-3 V~-15 V 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(2) SPACK“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空号”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逻辑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0)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，及控制线的接通状态规定为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+3 V~+15 V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； 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噪声容限为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±(3~5)V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； 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(4)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当输入恰好为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±3 V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时， 分别确定为空号和传号； 当输入端开路时， 终端定为传号。  </a:t>
            </a:r>
          </a:p>
        </p:txBody>
      </p:sp>
    </p:spTree>
    <p:extLst>
      <p:ext uri="{BB962C8B-B14F-4D97-AF65-F5344CB8AC3E}">
        <p14:creationId xmlns:p14="http://schemas.microsoft.com/office/powerpoint/2010/main" val="2615886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1701577" y="765353"/>
            <a:ext cx="6986617" cy="230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RS-232C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总线接收器和发送器的连接方法</a:t>
            </a:r>
          </a:p>
          <a:p>
            <a:pPr eaLnBrk="1" hangingPunct="1">
              <a:lnSpc>
                <a:spcPct val="150000"/>
              </a:lnSpc>
              <a:buFontTx/>
              <a:buAutoNum type="alphaLcParenBoth"/>
            </a:pP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RS-232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发送器、接收器； </a:t>
            </a:r>
          </a:p>
          <a:p>
            <a:pPr eaLnBrk="1" hangingPunct="1">
              <a:lnSpc>
                <a:spcPct val="150000"/>
              </a:lnSpc>
              <a:buFontTx/>
              <a:buAutoNum type="alphaLcParenBoth"/>
            </a:pP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全双工通信转换电路； </a:t>
            </a:r>
          </a:p>
          <a:p>
            <a:pPr eaLnBrk="1" hangingPunct="1">
              <a:lnSpc>
                <a:spcPct val="150000"/>
              </a:lnSpc>
              <a:buFontTx/>
              <a:buAutoNum type="alphaLcParenBoth"/>
            </a:pP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典型全双工通信转换电路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/>
        </p:nvGraphicFramePr>
        <p:xfrm>
          <a:off x="1522148" y="2421498"/>
          <a:ext cx="9146117" cy="334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VISIO" r:id="rId3" imgW="3773160" imgH="1381680" progId="Visio.Drawing.11">
                  <p:embed/>
                </p:oleObj>
              </mc:Choice>
              <mc:Fallback>
                <p:oleObj name="VISIO" r:id="rId3" imgW="3773160" imgH="1381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2421498"/>
                        <a:ext cx="9146117" cy="334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300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1522148" y="381089"/>
          <a:ext cx="9146117" cy="5644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name="VISIO" r:id="rId3" imgW="4745160" imgH="2929680" progId="Visio.Drawing.11">
                  <p:embed/>
                </p:oleObj>
              </mc:Choice>
              <mc:Fallback>
                <p:oleObj name="VISIO" r:id="rId3" imgW="4745160" imgH="2929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381089"/>
                        <a:ext cx="9146117" cy="5644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64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1578" y="836807"/>
            <a:ext cx="4970025" cy="554483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Tx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计数初值寄存器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CR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，计数执行部件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CE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和输出锁存器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OL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都是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位的寄存器，而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8253/8254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连接的数据线却是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位的，因此</a:t>
            </a:r>
            <a:r>
              <a:rPr lang="en-US" altLang="zh-CN" sz="2801">
                <a:latin typeface="黑体" panose="02010609060101010101" pitchFamily="49" charset="-122"/>
                <a:ea typeface="黑体" panose="02010609060101010101" pitchFamily="49" charset="-122"/>
              </a:rPr>
              <a:t>8253/8254</a:t>
            </a:r>
            <a:r>
              <a:rPr lang="zh-CN" altLang="en-US" sz="2801">
                <a:latin typeface="黑体" panose="02010609060101010101" pitchFamily="49" charset="-122"/>
                <a:ea typeface="黑体" panose="02010609060101010101" pitchFamily="49" charset="-122"/>
              </a:rPr>
              <a:t>有三种读写格式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只读写低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位清零。适合计数初值小于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255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12H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只读写高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位清零。适合计数初值大于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255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，但是低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的情况，如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1200H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先读写低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位，后读写高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位。适合计数初值大于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255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1234H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522148" y="-230885"/>
            <a:ext cx="18477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455653" y="1484657"/>
          <a:ext cx="4034771" cy="309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Visio" r:id="rId3" imgW="2626330" imgH="1457260" progId="Visio.Drawing.11">
                  <p:embed/>
                </p:oleObj>
              </mc:Choice>
              <mc:Fallback>
                <p:oleObj name="Visio" r:id="rId3" imgW="2626330" imgH="14572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5653" y="1484657"/>
                        <a:ext cx="4034771" cy="30963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6743056" y="4940853"/>
            <a:ext cx="31854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计数器的内部结构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2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188629" y="7892388"/>
            <a:ext cx="856239" cy="358871"/>
          </a:xfrm>
          <a:prstGeom prst="rect">
            <a:avLst/>
          </a:prstGeom>
          <a:noFill/>
        </p:spPr>
        <p:txBody>
          <a:bodyPr wrap="none" lIns="81079" tIns="40540" rIns="81079" bIns="40540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98" name="Rectangle 4"/>
          <p:cNvSpPr txBox="1">
            <a:spLocks noChangeArrowheads="1"/>
          </p:cNvSpPr>
          <p:nvPr/>
        </p:nvSpPr>
        <p:spPr bwMode="auto">
          <a:xfrm>
            <a:off x="5519142" y="2637706"/>
            <a:ext cx="5472608" cy="50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5" tIns="45702" rIns="91405" bIns="4570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pt-BR" sz="6000" kern="0" dirty="0">
                <a:solidFill>
                  <a:srgbClr val="0099A9"/>
                </a:solidFill>
                <a:latin typeface="Arial"/>
                <a:ea typeface="微软雅黑"/>
              </a:rPr>
              <a:t>串行通信芯片</a:t>
            </a:r>
            <a:r>
              <a:rPr lang="pt-BR" altLang="zh-CN" sz="6000" kern="0" dirty="0" smtClean="0">
                <a:solidFill>
                  <a:srgbClr val="0099A9"/>
                </a:solidFill>
                <a:latin typeface="Arial"/>
                <a:ea typeface="微软雅黑"/>
              </a:rPr>
              <a:t>8251A</a:t>
            </a:r>
            <a:endParaRPr lang="zh-CN" altLang="en-US" sz="6000" kern="0" dirty="0">
              <a:solidFill>
                <a:srgbClr val="0099A9"/>
              </a:solidFill>
              <a:latin typeface="Arial"/>
              <a:ea typeface="微软雅黑"/>
            </a:endParaRPr>
          </a:p>
        </p:txBody>
      </p:sp>
      <p:pic>
        <p:nvPicPr>
          <p:cNvPr id="100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777816"/>
            <a:ext cx="2952903" cy="29535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60" y="1401516"/>
            <a:ext cx="3348111" cy="3348867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2313797" y="4932670"/>
            <a:ext cx="12036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230541" y="-1197194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808356" y="-378556"/>
            <a:ext cx="840197" cy="84050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802424" y="-502500"/>
            <a:ext cx="1187204" cy="118763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1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832013" y="-223358"/>
            <a:ext cx="914281" cy="9146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同心圆 1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026167" y="6512646"/>
            <a:ext cx="785040" cy="7853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同心圆 1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287774" y="5831640"/>
            <a:ext cx="336611" cy="3367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246057" y="5561176"/>
            <a:ext cx="705342" cy="7055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5" name="同心圆 1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1003122" y="-1220177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8" name="同心圆 1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943273" y="393745"/>
            <a:ext cx="297401" cy="2975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1" name="同心圆 1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2595166" y="6066750"/>
            <a:ext cx="1572170" cy="15727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4" name="同心圆 1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704536" y="5934054"/>
            <a:ext cx="693499" cy="6937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7" name="同心圆 1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92324" y="6354304"/>
            <a:ext cx="422448" cy="4226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60401" y="6109837"/>
            <a:ext cx="211223" cy="2113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3" name="同心圆 1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2205286" y="7892388"/>
            <a:ext cx="857043" cy="359273"/>
          </a:xfrm>
          <a:prstGeom prst="rect">
            <a:avLst/>
          </a:prstGeom>
          <a:noFill/>
        </p:spPr>
        <p:txBody>
          <a:bodyPr wrap="none" lIns="81477" tIns="40739" rIns="81477" bIns="40739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2524837" y="2227653"/>
            <a:ext cx="1449872" cy="1417567"/>
            <a:chOff x="5710238" y="3049588"/>
            <a:chExt cx="771526" cy="754062"/>
          </a:xfrm>
          <a:solidFill>
            <a:srgbClr val="0099A9"/>
          </a:solidFill>
        </p:grpSpPr>
        <p:sp>
          <p:nvSpPr>
            <p:cNvPr id="55" name="Freeform 355"/>
            <p:cNvSpPr>
              <a:spLocks/>
            </p:cNvSpPr>
            <p:nvPr/>
          </p:nvSpPr>
          <p:spPr bwMode="auto">
            <a:xfrm>
              <a:off x="6026151" y="3049588"/>
              <a:ext cx="106363" cy="125413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Freeform 356"/>
            <p:cNvSpPr>
              <a:spLocks/>
            </p:cNvSpPr>
            <p:nvPr/>
          </p:nvSpPr>
          <p:spPr bwMode="auto">
            <a:xfrm>
              <a:off x="5797551" y="3160713"/>
              <a:ext cx="479425" cy="49847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Freeform 357"/>
            <p:cNvSpPr>
              <a:spLocks noEditPoints="1"/>
            </p:cNvSpPr>
            <p:nvPr/>
          </p:nvSpPr>
          <p:spPr bwMode="auto">
            <a:xfrm>
              <a:off x="5710238" y="3370263"/>
              <a:ext cx="169863" cy="155575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358"/>
            <p:cNvSpPr>
              <a:spLocks/>
            </p:cNvSpPr>
            <p:nvPr/>
          </p:nvSpPr>
          <p:spPr bwMode="auto">
            <a:xfrm>
              <a:off x="5721351" y="3340100"/>
              <a:ext cx="760413" cy="463550"/>
            </a:xfrm>
            <a:custGeom>
              <a:avLst/>
              <a:gdLst>
                <a:gd name="T0" fmla="*/ 479 w 479"/>
                <a:gd name="T1" fmla="*/ 0 h 292"/>
                <a:gd name="T2" fmla="*/ 395 w 479"/>
                <a:gd name="T3" fmla="*/ 33 h 292"/>
                <a:gd name="T4" fmla="*/ 412 w 479"/>
                <a:gd name="T5" fmla="*/ 45 h 292"/>
                <a:gd name="T6" fmla="*/ 307 w 479"/>
                <a:gd name="T7" fmla="*/ 158 h 292"/>
                <a:gd name="T8" fmla="*/ 213 w 479"/>
                <a:gd name="T9" fmla="*/ 148 h 292"/>
                <a:gd name="T10" fmla="*/ 139 w 479"/>
                <a:gd name="T11" fmla="*/ 225 h 292"/>
                <a:gd name="T12" fmla="*/ 62 w 479"/>
                <a:gd name="T13" fmla="*/ 187 h 292"/>
                <a:gd name="T14" fmla="*/ 0 w 479"/>
                <a:gd name="T15" fmla="*/ 266 h 292"/>
                <a:gd name="T16" fmla="*/ 33 w 479"/>
                <a:gd name="T17" fmla="*/ 292 h 292"/>
                <a:gd name="T18" fmla="*/ 74 w 479"/>
                <a:gd name="T19" fmla="*/ 242 h 292"/>
                <a:gd name="T20" fmla="*/ 148 w 479"/>
                <a:gd name="T21" fmla="*/ 278 h 292"/>
                <a:gd name="T22" fmla="*/ 230 w 479"/>
                <a:gd name="T23" fmla="*/ 194 h 292"/>
                <a:gd name="T24" fmla="*/ 323 w 479"/>
                <a:gd name="T25" fmla="*/ 204 h 292"/>
                <a:gd name="T26" fmla="*/ 448 w 479"/>
                <a:gd name="T27" fmla="*/ 72 h 292"/>
                <a:gd name="T28" fmla="*/ 472 w 479"/>
                <a:gd name="T29" fmla="*/ 88 h 292"/>
                <a:gd name="T30" fmla="*/ 479 w 479"/>
                <a:gd name="T3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292">
                  <a:moveTo>
                    <a:pt x="479" y="0"/>
                  </a:moveTo>
                  <a:lnTo>
                    <a:pt x="395" y="33"/>
                  </a:lnTo>
                  <a:lnTo>
                    <a:pt x="412" y="45"/>
                  </a:lnTo>
                  <a:lnTo>
                    <a:pt x="307" y="158"/>
                  </a:lnTo>
                  <a:lnTo>
                    <a:pt x="213" y="148"/>
                  </a:lnTo>
                  <a:lnTo>
                    <a:pt x="139" y="225"/>
                  </a:lnTo>
                  <a:lnTo>
                    <a:pt x="62" y="187"/>
                  </a:lnTo>
                  <a:lnTo>
                    <a:pt x="0" y="266"/>
                  </a:lnTo>
                  <a:lnTo>
                    <a:pt x="33" y="292"/>
                  </a:lnTo>
                  <a:lnTo>
                    <a:pt x="74" y="242"/>
                  </a:lnTo>
                  <a:lnTo>
                    <a:pt x="148" y="278"/>
                  </a:lnTo>
                  <a:lnTo>
                    <a:pt x="230" y="194"/>
                  </a:lnTo>
                  <a:lnTo>
                    <a:pt x="323" y="204"/>
                  </a:lnTo>
                  <a:lnTo>
                    <a:pt x="448" y="72"/>
                  </a:lnTo>
                  <a:lnTo>
                    <a:pt x="472" y="88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906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85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1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8" grpId="0"/>
      <p:bldP spid="104" grpId="0"/>
      <p:bldP spid="1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4510515" y="6310186"/>
            <a:ext cx="4006190" cy="46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的结构框图与引脚图</a:t>
            </a: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</a:t>
            </a:r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1522148" y="1413202"/>
          <a:ext cx="9146117" cy="5006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name="VISIO" r:id="rId3" imgW="5249160" imgH="2873160" progId="Visio.Drawing.11">
                  <p:embed/>
                </p:oleObj>
              </mc:Choice>
              <mc:Fallback>
                <p:oleObj name="VISIO" r:id="rId3" imgW="5249160" imgH="28731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148" y="1413202"/>
                        <a:ext cx="9146117" cy="5006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16"/>
          <p:cNvSpPr txBox="1"/>
          <p:nvPr/>
        </p:nvSpPr>
        <p:spPr>
          <a:xfrm>
            <a:off x="2468100" y="645197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8251A</a:t>
            </a:r>
            <a:r>
              <a:rPr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的内部结构和外部引脚</a:t>
            </a:r>
          </a:p>
        </p:txBody>
      </p:sp>
      <p:pic>
        <p:nvPicPr>
          <p:cNvPr id="6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57" y="53877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6" y="54814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7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1846734" y="333450"/>
            <a:ext cx="882374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的内部结构</a:t>
            </a:r>
            <a:endParaRPr kumimoji="0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）接收器：</a:t>
            </a:r>
          </a:p>
          <a:p>
            <a:pPr eaLnBrk="1" hangingPunct="1">
              <a:lnSpc>
                <a:spcPct val="125000"/>
              </a:lnSpc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包括接收缓冲器、串并转换逻辑和接收控制电路三个部分 </a:t>
            </a:r>
          </a:p>
          <a:p>
            <a:pPr lvl="1" eaLnBrk="1" hangingPunct="1">
              <a:lnSpc>
                <a:spcPct val="125000"/>
              </a:lnSpc>
              <a:buFontTx/>
              <a:buChar char="•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复位后寻找启动位。</a:t>
            </a:r>
          </a:p>
          <a:p>
            <a:pPr lvl="1" eaLnBrk="1" hangingPunct="1">
              <a:lnSpc>
                <a:spcPct val="125000"/>
              </a:lnSpc>
              <a:buFontTx/>
              <a:buChar char="•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消除假启动干扰。</a:t>
            </a:r>
          </a:p>
          <a:p>
            <a:pPr lvl="1" eaLnBrk="1" hangingPunct="1">
              <a:lnSpc>
                <a:spcPct val="125000"/>
              </a:lnSpc>
              <a:buFontTx/>
              <a:buChar char="•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对接收到的信息进行奇偶校验。</a:t>
            </a:r>
          </a:p>
          <a:p>
            <a:pPr lvl="1" eaLnBrk="1" hangingPunct="1">
              <a:lnSpc>
                <a:spcPct val="125000"/>
              </a:lnSpc>
              <a:buFontTx/>
              <a:buChar char="•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检测停止位。</a:t>
            </a:r>
          </a:p>
          <a:p>
            <a:pPr eaLnBrk="1" hangingPunct="1">
              <a:lnSpc>
                <a:spcPct val="125000"/>
              </a:lnSpc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）发送器：</a:t>
            </a:r>
          </a:p>
          <a:p>
            <a:pPr eaLnBrk="1" hangingPunct="1">
              <a:lnSpc>
                <a:spcPct val="125000"/>
              </a:lnSpc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包括发送缓冲器、并串转换逻辑和发送控制电路三个部分。</a:t>
            </a:r>
          </a:p>
          <a:p>
            <a:pPr lvl="1" eaLnBrk="1" hangingPunct="1">
              <a:lnSpc>
                <a:spcPct val="125000"/>
              </a:lnSpc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将并行数据加上相应的控制位，变成串行数据，从引脚发送出去具体作用如下：</a:t>
            </a:r>
          </a:p>
          <a:p>
            <a:pPr lvl="2" eaLnBrk="1" hangingPunct="1">
              <a:lnSpc>
                <a:spcPct val="125000"/>
              </a:lnSpc>
              <a:buFontTx/>
              <a:buChar char="•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在异步方式下，为数据加上起始位、校验位和停止位；</a:t>
            </a:r>
          </a:p>
          <a:p>
            <a:pPr lvl="2" eaLnBrk="1" hangingPunct="1">
              <a:lnSpc>
                <a:spcPct val="125000"/>
              </a:lnSpc>
              <a:buFontTx/>
              <a:buChar char="•"/>
            </a:pPr>
            <a:r>
              <a:rPr kumimoji="0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在同步方式下，插入同步字符，在数据中插入校验位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277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1773031" y="908260"/>
            <a:ext cx="8514145" cy="448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数据总线缓冲器。它用来与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的数据总线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~D</a:t>
            </a:r>
            <a:r>
              <a:rPr lang="en-US" altLang="zh-CN" baseline="-25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相连。其中含有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个缓冲器：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① 状态字缓冲器。它用来存放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内部的工作状态，供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查询、测试之用；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② 接收数据缓冲器。用来存放接收器已经装配完毕的字符， 准备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来读取；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③ 发送数据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命令缓冲器。 用来寄存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送入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的数据或命令。 </a:t>
            </a:r>
          </a:p>
        </p:txBody>
      </p:sp>
    </p:spTree>
    <p:extLst>
      <p:ext uri="{BB962C8B-B14F-4D97-AF65-F5344CB8AC3E}">
        <p14:creationId xmlns:p14="http://schemas.microsoft.com/office/powerpoint/2010/main" val="1346715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1846072" y="765353"/>
            <a:ext cx="8536376" cy="116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45000"/>
              </a:lnSpc>
              <a:spcBef>
                <a:spcPct val="50000"/>
              </a:spcBef>
            </a:pPr>
            <a:r>
              <a:rPr lang="en-US" altLang="zh-CN"/>
              <a:t>        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(4)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写控制逻辑电路。用以实现对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输出的控制信号译码，以控制实现如下表所示的读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写功能。  </a:t>
            </a: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4366019" y="2061053"/>
            <a:ext cx="3263067" cy="46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8251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写控制功能表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pic>
        <p:nvPicPr>
          <p:cNvPr id="101380" name="Picture 4" descr="Img000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80" y="2637449"/>
            <a:ext cx="8849185" cy="337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791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"/>
          <p:cNvSpPr>
            <a:spLocks noChangeArrowheads="1"/>
          </p:cNvSpPr>
          <p:nvPr/>
        </p:nvSpPr>
        <p:spPr bwMode="auto">
          <a:xfrm>
            <a:off x="2165235" y="857449"/>
            <a:ext cx="7359765" cy="320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6194" bIns="76194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</a:t>
            </a:r>
            <a:r>
              <a:rPr kumimoji="0" lang="en-US" altLang="zh-CN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8251A</a:t>
            </a:r>
            <a:r>
              <a:rPr kumimoji="0" lang="zh-CN" altLang="en-US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的外部引脚定义</a:t>
            </a:r>
            <a:endParaRPr kumimoji="0" lang="en-US" altLang="zh-CN" b="1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endParaRPr kumimoji="0" lang="en-US" altLang="zh-CN" b="1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根据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8251A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的内部结构，可以将它的外部引脚信号分成两大部分，一是和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相连的信号，二是和外设相连接的信号。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endParaRPr kumimoji="0" lang="zh-CN" altLang="en-US" b="1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kumimoji="0" lang="zh-CN" altLang="en-US" sz="18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30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内容占位符 2"/>
          <p:cNvSpPr>
            <a:spLocks noGrp="1"/>
          </p:cNvSpPr>
          <p:nvPr>
            <p:ph idx="1"/>
          </p:nvPr>
        </p:nvSpPr>
        <p:spPr>
          <a:xfrm>
            <a:off x="2093780" y="571633"/>
            <a:ext cx="7774199" cy="578777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的连接信号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CS#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：片选信号，低电平有效，由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M/IO#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和地址信号经过译码得到。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～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aseline="-25000">
                <a:latin typeface="黑体" panose="02010609060101010101" pitchFamily="49" charset="-122"/>
                <a:ea typeface="黑体" panose="02010609060101010101" pitchFamily="49" charset="-122"/>
              </a:rPr>
              <a:t>7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位数据信号。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RD#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：读信号：低电平有效，当它为低时，表明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读取数据或者状态信息。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WR#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：写信号，低电平有效，当它为低时，表明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向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写入数据或者控制信息。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C/D#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：控制／数据选择信号，用来区分当前读／写的是数据还是控制或者状态信息。</a:t>
            </a:r>
          </a:p>
        </p:txBody>
      </p:sp>
    </p:spTree>
    <p:extLst>
      <p:ext uri="{BB962C8B-B14F-4D97-AF65-F5344CB8AC3E}">
        <p14:creationId xmlns:p14="http://schemas.microsoft.com/office/powerpoint/2010/main" val="20897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内容占位符 2"/>
          <p:cNvSpPr>
            <a:spLocks noGrp="1"/>
          </p:cNvSpPr>
          <p:nvPr>
            <p:ph idx="1"/>
          </p:nvPr>
        </p:nvSpPr>
        <p:spPr>
          <a:xfrm>
            <a:off x="1950872" y="714540"/>
            <a:ext cx="7774199" cy="411575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）与外设之间的连接信号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DTR#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：数据终端准备好信号，由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送往外设，表示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就绪。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DSR#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：数据设备准备好信号，由外设送给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，表示外设准备好。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RTS#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：请求发送信号，由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送往外设，表示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已准备好发送。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CTS#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：清除请求发送信号，由外设送给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，表示可以往外设发送数据。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TXD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：数据输出端，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送到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的并行数据变为串行数据后，由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送往外设。</a:t>
            </a:r>
          </a:p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RXD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：数据接收端，</a:t>
            </a:r>
            <a:r>
              <a:rPr lang="en-US" sz="24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接收外设输入的串行数据，数据进入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以后，变为并行方式。</a:t>
            </a:r>
          </a:p>
        </p:txBody>
      </p:sp>
    </p:spTree>
    <p:extLst>
      <p:ext uri="{BB962C8B-B14F-4D97-AF65-F5344CB8AC3E}">
        <p14:creationId xmlns:p14="http://schemas.microsoft.com/office/powerpoint/2010/main" val="26922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内容占位符 2"/>
          <p:cNvSpPr>
            <a:spLocks noGrp="1"/>
          </p:cNvSpPr>
          <p:nvPr>
            <p:ph idx="1"/>
          </p:nvPr>
        </p:nvSpPr>
        <p:spPr>
          <a:xfrm>
            <a:off x="2208107" y="714541"/>
            <a:ext cx="7774199" cy="538287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：产生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的内部时序，要求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CLK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的频率在同步方式下大于接收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发送数据波特率的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倍，在异步方式下大于数据波特率的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4.5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倍。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TXC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：发送器时钟，输入，控制字符的发送速度，在同步方式下等于字符传送波特率，在异步方式下可以是字符传送波特率的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倍、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倍，具体倍数由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编程时指定的波特率因子决定。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RXC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：接收器时钟，控制字符的接收速度，和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TXC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类似。</a:t>
            </a:r>
          </a:p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367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73031" y="1484657"/>
            <a:ext cx="8571309" cy="4681033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8251A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可用于串行的异步或同步两种通信方式，主要性能如下：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可用于同步和异步接收和发送。 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同步传送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(5~8)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字符； 可选择内部或外部同步； 可自动插入同步字符。 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异步传送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(5~8)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字符；时钟速率为通信波特率的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64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倍；可产生中止字符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(Break Character)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 可产生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1.5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位的停止位；可检查假启动位；自动检测和处理中止字符。 </a:t>
            </a:r>
          </a:p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(4)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波特率：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DC-19.2 bit/s(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异步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DC-64 bit/s(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" name="TextBox 16"/>
          <p:cNvSpPr txBox="1"/>
          <p:nvPr/>
        </p:nvSpPr>
        <p:spPr>
          <a:xfrm>
            <a:off x="2468100" y="645197"/>
            <a:ext cx="58563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8251A</a:t>
            </a:r>
            <a:r>
              <a:rPr lang="zh-CN" altLang="en-US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的工作方式</a:t>
            </a:r>
            <a:endParaRPr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pic>
        <p:nvPicPr>
          <p:cNvPr id="6" name="Picture 3" descr="C:\Users\Administrator\Desktop\微立体创业计划\0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57" y="53877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6" y="54814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10747</TotalTime>
  <Words>7440</Words>
  <Application>Microsoft Office PowerPoint</Application>
  <PresentationFormat>自定义</PresentationFormat>
  <Paragraphs>800</Paragraphs>
  <Slides>109</Slides>
  <Notes>6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109</vt:i4>
      </vt:variant>
    </vt:vector>
  </HeadingPairs>
  <TitlesOfParts>
    <vt:vector size="124" baseType="lpstr">
      <vt:lpstr>方正书宋简体</vt:lpstr>
      <vt:lpstr>黑体</vt:lpstr>
      <vt:lpstr>华文楷体</vt:lpstr>
      <vt:lpstr>隶书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Office 主题​​</vt:lpstr>
      <vt:lpstr>Visio</vt:lpstr>
      <vt:lpstr>位图图像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2、8253的结构框图</vt:lpstr>
      <vt:lpstr>PowerPoint 演示文稿</vt:lpstr>
      <vt:lpstr>PowerPoint 演示文稿</vt:lpstr>
      <vt:lpstr>3、8253的引脚</vt:lpstr>
      <vt:lpstr>PowerPoint 演示文稿</vt:lpstr>
      <vt:lpstr>PowerPoint 演示文稿</vt:lpstr>
      <vt:lpstr>（1)方式0 计数到零产生中断请求</vt:lpstr>
      <vt:lpstr>PowerPoint 演示文稿</vt:lpstr>
      <vt:lpstr>PowerPoint 演示文稿</vt:lpstr>
      <vt:lpstr>（2)方式1 硬件可重复触发的单稳态触发器</vt:lpstr>
      <vt:lpstr>PowerPoint 演示文稿</vt:lpstr>
      <vt:lpstr>（3）方式2 分频器</vt:lpstr>
      <vt:lpstr>PowerPoint 演示文稿</vt:lpstr>
      <vt:lpstr>（4）方式3 方波发生器</vt:lpstr>
      <vt:lpstr>PowerPoint 演示文稿</vt:lpstr>
      <vt:lpstr>（5）方式4 软件触发选通</vt:lpstr>
      <vt:lpstr>(6)方式5 硬件触发选通方式</vt:lpstr>
      <vt:lpstr>PowerPoint 演示文稿</vt:lpstr>
      <vt:lpstr>(7)  六种工作方式总结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2、8255A作为开关和LED的接口</vt:lpstr>
      <vt:lpstr>3、8255A作为并行打印机的接口</vt:lpstr>
      <vt:lpstr>PowerPoint 演示文稿</vt:lpstr>
      <vt:lpstr>PowerPoint 演示文稿</vt:lpstr>
      <vt:lpstr>PowerPoint 演示文稿</vt:lpstr>
      <vt:lpstr>2.异步通信、同步通信</vt:lpstr>
      <vt:lpstr>PowerPoint 演示文稿</vt:lpstr>
      <vt:lpstr>PowerPoint 演示文稿</vt:lpstr>
      <vt:lpstr>PowerPoint 演示文稿</vt:lpstr>
      <vt:lpstr>PowerPoint 演示文稿</vt:lpstr>
      <vt:lpstr>异步通信与同步通信的主要区别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hl81829782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hl81829782</dc:creator>
  <cp:keywords>hl81829782</cp:keywords>
  <cp:lastModifiedBy>ying zhu</cp:lastModifiedBy>
  <cp:revision>891</cp:revision>
  <dcterms:created xsi:type="dcterms:W3CDTF">2015-04-24T01:01:13Z</dcterms:created>
  <dcterms:modified xsi:type="dcterms:W3CDTF">2017-08-25T07:04:12Z</dcterms:modified>
  <cp:category>hl81829782</cp:category>
  <cp:contentStatus>hl81829782</cp:contentStatus>
</cp:coreProperties>
</file>